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HK Grotesk Bold" panose="020B0604020202020204" charset="0"/>
      <p:regular r:id="rId21"/>
    </p:embeddedFont>
    <p:embeddedFont>
      <p:font typeface="HK Grotesk Light" panose="020B0604020202020204" charset="0"/>
      <p:regular r:id="rId22"/>
    </p:embeddedFont>
    <p:embeddedFont>
      <p:font typeface="HK Grotesk Light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59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time.com/6179344/akash-patel-innovative-teachers-2022/" TargetMode="External"/><Relationship Id="rId7" Type="http://schemas.openxmlformats.org/officeDocument/2006/relationships/image" Target="../media/image34.jpeg"/><Relationship Id="rId2" Type="http://schemas.openxmlformats.org/officeDocument/2006/relationships/hyperlink" Target="https://demographics.texas.gov/Search?q=texas+income+classification" TargetMode="External"/><Relationship Id="rId1" Type="http://schemas.openxmlformats.org/officeDocument/2006/relationships/slideLayout" Target="../slideLayouts/slideLayout7.xml"/><Relationship Id="rId6" Type="http://schemas.openxmlformats.org/officeDocument/2006/relationships/hyperlink" Target="https://www.reddyvineyards.com/blog/wine-and-grape-growers-in-west-texas-high-plains-ava/" TargetMode="External"/><Relationship Id="rId5" Type="http://schemas.openxmlformats.org/officeDocument/2006/relationships/hyperlink" Target="https://www.infoplease.com/us/states/land-and-water-area-of-states" TargetMode="External"/><Relationship Id="rId4" Type="http://schemas.openxmlformats.org/officeDocument/2006/relationships/hyperlink" Target="https://genhq.com/the-generations-hub/generational-faq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64976" y="-94644"/>
            <a:ext cx="6984192" cy="10476288"/>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0000" r="-50000"/>
              </a:stretch>
            </a:blipFill>
          </p:spPr>
        </p:sp>
      </p:grpSp>
      <p:sp>
        <p:nvSpPr>
          <p:cNvPr id="4" name="TextBox 4"/>
          <p:cNvSpPr txBox="1"/>
          <p:nvPr/>
        </p:nvSpPr>
        <p:spPr>
          <a:xfrm>
            <a:off x="7823200" y="2233177"/>
            <a:ext cx="8496300" cy="2548057"/>
          </a:xfrm>
          <a:prstGeom prst="rect">
            <a:avLst/>
          </a:prstGeom>
        </p:spPr>
        <p:txBody>
          <a:bodyPr lIns="0" tIns="0" rIns="0" bIns="0" rtlCol="0" anchor="t">
            <a:spAutoFit/>
          </a:bodyPr>
          <a:lstStyle/>
          <a:p>
            <a:pPr>
              <a:lnSpc>
                <a:spcPts val="10087"/>
              </a:lnSpc>
            </a:pPr>
            <a:r>
              <a:rPr lang="en-US" sz="8406">
                <a:solidFill>
                  <a:srgbClr val="D6A781"/>
                </a:solidFill>
                <a:latin typeface="HK Grotesk Bold"/>
              </a:rPr>
              <a:t>Supermarket Products Analysis</a:t>
            </a:r>
          </a:p>
        </p:txBody>
      </p:sp>
      <p:sp>
        <p:nvSpPr>
          <p:cNvPr id="5" name="TextBox 5"/>
          <p:cNvSpPr txBox="1"/>
          <p:nvPr/>
        </p:nvSpPr>
        <p:spPr>
          <a:xfrm>
            <a:off x="8414934" y="5396478"/>
            <a:ext cx="8496300" cy="660807"/>
          </a:xfrm>
          <a:prstGeom prst="rect">
            <a:avLst/>
          </a:prstGeom>
        </p:spPr>
        <p:txBody>
          <a:bodyPr lIns="0" tIns="0" rIns="0" bIns="0" rtlCol="0" anchor="t">
            <a:spAutoFit/>
          </a:bodyPr>
          <a:lstStyle/>
          <a:p>
            <a:pPr algn="just">
              <a:lnSpc>
                <a:spcPts val="5389"/>
              </a:lnSpc>
              <a:spcBef>
                <a:spcPct val="0"/>
              </a:spcBef>
            </a:pPr>
            <a:r>
              <a:rPr lang="en-US" sz="3849">
                <a:solidFill>
                  <a:srgbClr val="FFFFFF"/>
                </a:solidFill>
                <a:latin typeface="HK Grotesk Light"/>
              </a:rPr>
              <a:t>Harry Maulana Buhari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6A7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74129" y="2252291"/>
            <a:ext cx="9915260" cy="7605455"/>
          </a:xfrm>
          <a:prstGeom prst="rect">
            <a:avLst/>
          </a:prstGeom>
        </p:spPr>
      </p:pic>
      <p:pic>
        <p:nvPicPr>
          <p:cNvPr id="3" name="Picture 3"/>
          <p:cNvPicPr>
            <a:picLocks noChangeAspect="1"/>
          </p:cNvPicPr>
          <p:nvPr/>
        </p:nvPicPr>
        <p:blipFill>
          <a:blip r:embed="rId3"/>
          <a:srcRect l="2707" r="2707"/>
          <a:stretch>
            <a:fillRect/>
          </a:stretch>
        </p:blipFill>
        <p:spPr>
          <a:xfrm>
            <a:off x="14480172" y="2935755"/>
            <a:ext cx="3488093" cy="2074395"/>
          </a:xfrm>
          <a:prstGeom prst="rect">
            <a:avLst/>
          </a:prstGeom>
        </p:spPr>
      </p:pic>
      <p:pic>
        <p:nvPicPr>
          <p:cNvPr id="4" name="Picture 4"/>
          <p:cNvPicPr>
            <a:picLocks noChangeAspect="1"/>
          </p:cNvPicPr>
          <p:nvPr/>
        </p:nvPicPr>
        <p:blipFill>
          <a:blip r:embed="rId4"/>
          <a:srcRect/>
          <a:stretch>
            <a:fillRect/>
          </a:stretch>
        </p:blipFill>
        <p:spPr>
          <a:xfrm>
            <a:off x="10794699" y="2935755"/>
            <a:ext cx="3685473" cy="2074395"/>
          </a:xfrm>
          <a:prstGeom prst="rect">
            <a:avLst/>
          </a:prstGeom>
        </p:spPr>
      </p:pic>
      <p:pic>
        <p:nvPicPr>
          <p:cNvPr id="5" name="Picture 5"/>
          <p:cNvPicPr>
            <a:picLocks noChangeAspect="1"/>
          </p:cNvPicPr>
          <p:nvPr/>
        </p:nvPicPr>
        <p:blipFill>
          <a:blip r:embed="rId5"/>
          <a:srcRect/>
          <a:stretch>
            <a:fillRect/>
          </a:stretch>
        </p:blipFill>
        <p:spPr>
          <a:xfrm>
            <a:off x="12089162" y="7978035"/>
            <a:ext cx="4948966" cy="2061344"/>
          </a:xfrm>
          <a:prstGeom prst="rect">
            <a:avLst/>
          </a:prstGeom>
        </p:spPr>
      </p:pic>
      <p:pic>
        <p:nvPicPr>
          <p:cNvPr id="6" name="Picture 6"/>
          <p:cNvPicPr>
            <a:picLocks noChangeAspect="1"/>
          </p:cNvPicPr>
          <p:nvPr/>
        </p:nvPicPr>
        <p:blipFill>
          <a:blip r:embed="rId6"/>
          <a:srcRect/>
          <a:stretch>
            <a:fillRect/>
          </a:stretch>
        </p:blipFill>
        <p:spPr>
          <a:xfrm>
            <a:off x="11067095" y="5955471"/>
            <a:ext cx="3033847" cy="2022564"/>
          </a:xfrm>
          <a:prstGeom prst="rect">
            <a:avLst/>
          </a:prstGeom>
        </p:spPr>
      </p:pic>
      <p:pic>
        <p:nvPicPr>
          <p:cNvPr id="7" name="Picture 7"/>
          <p:cNvPicPr>
            <a:picLocks noChangeAspect="1"/>
          </p:cNvPicPr>
          <p:nvPr/>
        </p:nvPicPr>
        <p:blipFill>
          <a:blip r:embed="rId7"/>
          <a:srcRect/>
          <a:stretch>
            <a:fillRect/>
          </a:stretch>
        </p:blipFill>
        <p:spPr>
          <a:xfrm>
            <a:off x="14100941" y="5955471"/>
            <a:ext cx="3792308" cy="2022564"/>
          </a:xfrm>
          <a:prstGeom prst="rect">
            <a:avLst/>
          </a:prstGeom>
        </p:spPr>
      </p:pic>
      <p:sp>
        <p:nvSpPr>
          <p:cNvPr id="8" name="TextBox 8"/>
          <p:cNvSpPr txBox="1"/>
          <p:nvPr/>
        </p:nvSpPr>
        <p:spPr>
          <a:xfrm>
            <a:off x="574129" y="383058"/>
            <a:ext cx="17894625" cy="2317115"/>
          </a:xfrm>
          <a:prstGeom prst="rect">
            <a:avLst/>
          </a:prstGeom>
        </p:spPr>
        <p:txBody>
          <a:bodyPr lIns="0" tIns="0" rIns="0" bIns="0" rtlCol="0" anchor="t">
            <a:spAutoFit/>
          </a:bodyPr>
          <a:lstStyle/>
          <a:p>
            <a:pPr>
              <a:lnSpc>
                <a:spcPts val="6160"/>
              </a:lnSpc>
            </a:pPr>
            <a:r>
              <a:rPr lang="en-US" sz="4400">
                <a:solidFill>
                  <a:srgbClr val="0D203B"/>
                </a:solidFill>
                <a:latin typeface="HK Grotesk Bold"/>
              </a:rPr>
              <a:t>Menambah produk yang memiliki potensi tinggi yang dapat menarik lebih banyak customer</a:t>
            </a:r>
          </a:p>
          <a:p>
            <a:pPr marL="0" lvl="0" indent="0" algn="l">
              <a:lnSpc>
                <a:spcPts val="6160"/>
              </a:lnSpc>
              <a:spcBef>
                <a:spcPct val="0"/>
              </a:spcBef>
            </a:pPr>
            <a:endParaRPr lang="en-US" sz="4400">
              <a:solidFill>
                <a:srgbClr val="0D203B"/>
              </a:solidFill>
              <a:latin typeface="HK Grotesk Bold"/>
            </a:endParaRPr>
          </a:p>
        </p:txBody>
      </p:sp>
      <p:sp>
        <p:nvSpPr>
          <p:cNvPr id="9" name="TextBox 9"/>
          <p:cNvSpPr txBox="1"/>
          <p:nvPr/>
        </p:nvSpPr>
        <p:spPr>
          <a:xfrm>
            <a:off x="11512121" y="2293380"/>
            <a:ext cx="5936102"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0D203B"/>
                </a:solidFill>
                <a:latin typeface="HK Grotesk Light Bold"/>
              </a:rPr>
              <a:t>Produk Kesehatan</a:t>
            </a:r>
          </a:p>
        </p:txBody>
      </p:sp>
      <p:sp>
        <p:nvSpPr>
          <p:cNvPr id="10" name="TextBox 10"/>
          <p:cNvSpPr txBox="1"/>
          <p:nvPr/>
        </p:nvSpPr>
        <p:spPr>
          <a:xfrm>
            <a:off x="11323198" y="5321741"/>
            <a:ext cx="5936102"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0D203B"/>
                </a:solidFill>
                <a:latin typeface="HK Grotesk Light Bold"/>
              </a:rPr>
              <a:t>Produk Kebutuhan lainnya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6A7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74129" y="2293380"/>
            <a:ext cx="9915260" cy="7498936"/>
          </a:xfrm>
          <a:prstGeom prst="rect">
            <a:avLst/>
          </a:prstGeom>
        </p:spPr>
      </p:pic>
      <p:pic>
        <p:nvPicPr>
          <p:cNvPr id="3" name="Picture 3"/>
          <p:cNvPicPr>
            <a:picLocks noChangeAspect="1"/>
          </p:cNvPicPr>
          <p:nvPr/>
        </p:nvPicPr>
        <p:blipFill>
          <a:blip r:embed="rId3"/>
          <a:srcRect l="696" t="3445" b="3445"/>
          <a:stretch>
            <a:fillRect/>
          </a:stretch>
        </p:blipFill>
        <p:spPr>
          <a:xfrm>
            <a:off x="10885077" y="2613058"/>
            <a:ext cx="3361380" cy="2363785"/>
          </a:xfrm>
          <a:prstGeom prst="rect">
            <a:avLst/>
          </a:prstGeom>
        </p:spPr>
      </p:pic>
      <p:pic>
        <p:nvPicPr>
          <p:cNvPr id="4" name="Picture 4"/>
          <p:cNvPicPr>
            <a:picLocks noChangeAspect="1"/>
          </p:cNvPicPr>
          <p:nvPr/>
        </p:nvPicPr>
        <p:blipFill>
          <a:blip r:embed="rId4"/>
          <a:srcRect/>
          <a:stretch>
            <a:fillRect/>
          </a:stretch>
        </p:blipFill>
        <p:spPr>
          <a:xfrm>
            <a:off x="14214862" y="4419514"/>
            <a:ext cx="3712217" cy="2320136"/>
          </a:xfrm>
          <a:prstGeom prst="rect">
            <a:avLst/>
          </a:prstGeom>
        </p:spPr>
      </p:pic>
      <p:pic>
        <p:nvPicPr>
          <p:cNvPr id="5" name="Picture 5"/>
          <p:cNvPicPr>
            <a:picLocks noChangeAspect="1"/>
          </p:cNvPicPr>
          <p:nvPr/>
        </p:nvPicPr>
        <p:blipFill>
          <a:blip r:embed="rId5"/>
          <a:srcRect/>
          <a:stretch>
            <a:fillRect/>
          </a:stretch>
        </p:blipFill>
        <p:spPr>
          <a:xfrm>
            <a:off x="14214862" y="6730125"/>
            <a:ext cx="3712217" cy="1986661"/>
          </a:xfrm>
          <a:prstGeom prst="rect">
            <a:avLst/>
          </a:prstGeom>
        </p:spPr>
      </p:pic>
      <p:pic>
        <p:nvPicPr>
          <p:cNvPr id="6" name="Picture 6"/>
          <p:cNvPicPr>
            <a:picLocks noChangeAspect="1"/>
          </p:cNvPicPr>
          <p:nvPr/>
        </p:nvPicPr>
        <p:blipFill>
          <a:blip r:embed="rId6"/>
          <a:srcRect/>
          <a:stretch>
            <a:fillRect/>
          </a:stretch>
        </p:blipFill>
        <p:spPr>
          <a:xfrm>
            <a:off x="10885077" y="4967318"/>
            <a:ext cx="3337805" cy="3749468"/>
          </a:xfrm>
          <a:prstGeom prst="rect">
            <a:avLst/>
          </a:prstGeom>
        </p:spPr>
      </p:pic>
      <p:pic>
        <p:nvPicPr>
          <p:cNvPr id="7" name="Picture 7"/>
          <p:cNvPicPr>
            <a:picLocks noChangeAspect="1"/>
          </p:cNvPicPr>
          <p:nvPr/>
        </p:nvPicPr>
        <p:blipFill>
          <a:blip r:embed="rId7"/>
          <a:srcRect b="14994"/>
          <a:stretch>
            <a:fillRect/>
          </a:stretch>
        </p:blipFill>
        <p:spPr>
          <a:xfrm>
            <a:off x="14222882" y="2613058"/>
            <a:ext cx="3704197" cy="2097085"/>
          </a:xfrm>
          <a:prstGeom prst="rect">
            <a:avLst/>
          </a:prstGeom>
        </p:spPr>
      </p:pic>
      <p:sp>
        <p:nvSpPr>
          <p:cNvPr id="8" name="TextBox 8"/>
          <p:cNvSpPr txBox="1"/>
          <p:nvPr/>
        </p:nvSpPr>
        <p:spPr>
          <a:xfrm>
            <a:off x="574129" y="383058"/>
            <a:ext cx="17894625" cy="2317115"/>
          </a:xfrm>
          <a:prstGeom prst="rect">
            <a:avLst/>
          </a:prstGeom>
        </p:spPr>
        <p:txBody>
          <a:bodyPr lIns="0" tIns="0" rIns="0" bIns="0" rtlCol="0" anchor="t">
            <a:spAutoFit/>
          </a:bodyPr>
          <a:lstStyle/>
          <a:p>
            <a:pPr>
              <a:lnSpc>
                <a:spcPts val="6160"/>
              </a:lnSpc>
            </a:pPr>
            <a:r>
              <a:rPr lang="en-US" sz="4400">
                <a:solidFill>
                  <a:srgbClr val="0D203B"/>
                </a:solidFill>
                <a:latin typeface="HK Grotesk Bold"/>
              </a:rPr>
              <a:t>Menambah produk yang memiliki potensi tinggi yang dapat menarik lebih banyak customer</a:t>
            </a:r>
          </a:p>
          <a:p>
            <a:pPr marL="0" lvl="0" indent="0" algn="l">
              <a:lnSpc>
                <a:spcPts val="6160"/>
              </a:lnSpc>
              <a:spcBef>
                <a:spcPct val="0"/>
              </a:spcBef>
            </a:pPr>
            <a:endParaRPr lang="en-US" sz="4400">
              <a:solidFill>
                <a:srgbClr val="0D203B"/>
              </a:solidFill>
              <a:latin typeface="HK Grotesk Bold"/>
            </a:endParaRPr>
          </a:p>
        </p:txBody>
      </p:sp>
      <p:sp>
        <p:nvSpPr>
          <p:cNvPr id="9" name="TextBox 9"/>
          <p:cNvSpPr txBox="1"/>
          <p:nvPr/>
        </p:nvSpPr>
        <p:spPr>
          <a:xfrm>
            <a:off x="11399398" y="8916811"/>
            <a:ext cx="5936102"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0D203B"/>
                </a:solidFill>
                <a:latin typeface="HK Grotesk Light Bold"/>
              </a:rPr>
              <a:t>Produk Electronic atau Teknologi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279390" y="-94644"/>
            <a:ext cx="6984192" cy="10476288"/>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23865" r="-101191"/>
              </a:stretch>
            </a:blipFill>
          </p:spPr>
        </p:sp>
      </p:grpSp>
      <p:sp>
        <p:nvSpPr>
          <p:cNvPr id="4" name="TextBox 4"/>
          <p:cNvSpPr txBox="1"/>
          <p:nvPr/>
        </p:nvSpPr>
        <p:spPr>
          <a:xfrm>
            <a:off x="762000" y="1485900"/>
            <a:ext cx="6427672" cy="863600"/>
          </a:xfrm>
          <a:prstGeom prst="rect">
            <a:avLst/>
          </a:prstGeom>
        </p:spPr>
        <p:txBody>
          <a:bodyPr lIns="0" tIns="0" rIns="0" bIns="0" rtlCol="0" anchor="t">
            <a:spAutoFit/>
          </a:bodyPr>
          <a:lstStyle/>
          <a:p>
            <a:pPr marL="0" lvl="0" indent="0">
              <a:lnSpc>
                <a:spcPts val="7000"/>
              </a:lnSpc>
              <a:spcBef>
                <a:spcPct val="0"/>
              </a:spcBef>
            </a:pPr>
            <a:r>
              <a:rPr lang="en-US" sz="5000" dirty="0">
                <a:solidFill>
                  <a:srgbClr val="D6A781"/>
                </a:solidFill>
                <a:latin typeface="HK Grotesk Bold"/>
              </a:rPr>
              <a:t>Conclusion</a:t>
            </a:r>
          </a:p>
        </p:txBody>
      </p:sp>
      <p:sp>
        <p:nvSpPr>
          <p:cNvPr id="5" name="TextBox 5"/>
          <p:cNvSpPr txBox="1"/>
          <p:nvPr/>
        </p:nvSpPr>
        <p:spPr>
          <a:xfrm>
            <a:off x="430728" y="2781300"/>
            <a:ext cx="12585271" cy="6984476"/>
          </a:xfrm>
          <a:prstGeom prst="rect">
            <a:avLst/>
          </a:prstGeom>
        </p:spPr>
        <p:txBody>
          <a:bodyPr lIns="0" tIns="0" rIns="0" bIns="0" rtlCol="0" anchor="t">
            <a:spAutoFit/>
          </a:bodyPr>
          <a:lstStyle/>
          <a:p>
            <a:pPr marL="604519" lvl="1" indent="-302260">
              <a:lnSpc>
                <a:spcPts val="3919"/>
              </a:lnSpc>
              <a:buFont typeface="Arial"/>
              <a:buChar char="•"/>
            </a:pPr>
            <a:r>
              <a:rPr lang="en-US" sz="2799" dirty="0" err="1">
                <a:solidFill>
                  <a:srgbClr val="FFFFFF"/>
                </a:solidFill>
                <a:latin typeface="HK Grotesk Light"/>
              </a:rPr>
              <a:t>Penduduk</a:t>
            </a:r>
            <a:r>
              <a:rPr lang="en-US" sz="2799" dirty="0">
                <a:solidFill>
                  <a:srgbClr val="FFFFFF"/>
                </a:solidFill>
                <a:latin typeface="HK Grotesk Light"/>
              </a:rPr>
              <a:t> yang </a:t>
            </a:r>
            <a:r>
              <a:rPr lang="en-US" sz="2799" dirty="0" err="1">
                <a:solidFill>
                  <a:srgbClr val="FFFFFF"/>
                </a:solidFill>
                <a:latin typeface="HK Grotesk Light"/>
              </a:rPr>
              <a:t>jauh</a:t>
            </a:r>
            <a:r>
              <a:rPr lang="en-US" sz="2799" dirty="0">
                <a:solidFill>
                  <a:srgbClr val="FFFFFF"/>
                </a:solidFill>
                <a:latin typeface="HK Grotesk Light"/>
              </a:rPr>
              <a:t> </a:t>
            </a:r>
            <a:r>
              <a:rPr lang="en-US" sz="2799" dirty="0" err="1">
                <a:solidFill>
                  <a:srgbClr val="FFFFFF"/>
                </a:solidFill>
                <a:latin typeface="HK Grotesk Light"/>
              </a:rPr>
              <a:t>dari</a:t>
            </a:r>
            <a:r>
              <a:rPr lang="en-US" sz="2799" dirty="0">
                <a:solidFill>
                  <a:srgbClr val="FFFFFF"/>
                </a:solidFill>
                <a:latin typeface="HK Grotesk Light"/>
              </a:rPr>
              <a:t> area </a:t>
            </a:r>
            <a:r>
              <a:rPr lang="en-US" sz="2799" dirty="0" err="1">
                <a:solidFill>
                  <a:srgbClr val="FFFFFF"/>
                </a:solidFill>
                <a:latin typeface="HK Grotesk Light"/>
              </a:rPr>
              <a:t>pantai</a:t>
            </a:r>
            <a:r>
              <a:rPr lang="en-US" sz="2799" dirty="0">
                <a:solidFill>
                  <a:srgbClr val="FFFFFF"/>
                </a:solidFill>
                <a:latin typeface="HK Grotesk Light"/>
              </a:rPr>
              <a:t> atau </a:t>
            </a:r>
            <a:r>
              <a:rPr lang="en-US" sz="2799" dirty="0" err="1">
                <a:solidFill>
                  <a:srgbClr val="FFFFFF"/>
                </a:solidFill>
                <a:latin typeface="HK Grotesk Light"/>
              </a:rPr>
              <a:t>pesisir</a:t>
            </a:r>
            <a:r>
              <a:rPr lang="en-US" sz="2799" dirty="0">
                <a:solidFill>
                  <a:srgbClr val="FFFFFF"/>
                </a:solidFill>
                <a:latin typeface="HK Grotesk Light"/>
              </a:rPr>
              <a:t>, </a:t>
            </a:r>
            <a:r>
              <a:rPr lang="en-US" sz="2799" dirty="0" err="1">
                <a:solidFill>
                  <a:srgbClr val="FFFFFF"/>
                </a:solidFill>
                <a:latin typeface="HK Grotesk Light"/>
              </a:rPr>
              <a:t>minat</a:t>
            </a:r>
            <a:r>
              <a:rPr lang="en-US" sz="2799" dirty="0">
                <a:solidFill>
                  <a:srgbClr val="FFFFFF"/>
                </a:solidFill>
                <a:latin typeface="HK Grotesk Light"/>
              </a:rPr>
              <a:t> </a:t>
            </a:r>
            <a:r>
              <a:rPr lang="en-US" sz="2799" dirty="0" err="1">
                <a:solidFill>
                  <a:srgbClr val="FFFFFF"/>
                </a:solidFill>
                <a:latin typeface="HK Grotesk Light"/>
              </a:rPr>
              <a:t>terhadap</a:t>
            </a:r>
            <a:r>
              <a:rPr lang="en-US" sz="2799" dirty="0">
                <a:solidFill>
                  <a:srgbClr val="FFFFFF"/>
                </a:solidFill>
                <a:latin typeface="HK Grotesk Light"/>
              </a:rPr>
              <a:t> </a:t>
            </a:r>
            <a:r>
              <a:rPr lang="en-US" sz="2799" dirty="0" err="1">
                <a:solidFill>
                  <a:srgbClr val="FFFFFF"/>
                </a:solidFill>
                <a:latin typeface="HK Grotesk Light"/>
              </a:rPr>
              <a:t>produk</a:t>
            </a:r>
            <a:r>
              <a:rPr lang="en-US" sz="2799" dirty="0">
                <a:solidFill>
                  <a:srgbClr val="FFFFFF"/>
                </a:solidFill>
                <a:latin typeface="HK Grotesk Light"/>
              </a:rPr>
              <a:t> fish tidak </a:t>
            </a:r>
            <a:r>
              <a:rPr lang="en-US" sz="2799" dirty="0" err="1">
                <a:solidFill>
                  <a:srgbClr val="FFFFFF"/>
                </a:solidFill>
                <a:latin typeface="HK Grotesk Light"/>
              </a:rPr>
              <a:t>sebesar</a:t>
            </a:r>
            <a:r>
              <a:rPr lang="en-US" sz="2799" dirty="0">
                <a:solidFill>
                  <a:srgbClr val="FFFFFF"/>
                </a:solidFill>
                <a:latin typeface="HK Grotesk Light"/>
              </a:rPr>
              <a:t> </a:t>
            </a:r>
            <a:r>
              <a:rPr lang="en-US" sz="2799" dirty="0" err="1">
                <a:solidFill>
                  <a:srgbClr val="FFFFFF"/>
                </a:solidFill>
                <a:latin typeface="HK Grotesk Light"/>
              </a:rPr>
              <a:t>mereka</a:t>
            </a:r>
            <a:r>
              <a:rPr lang="en-US" sz="2799" dirty="0">
                <a:solidFill>
                  <a:srgbClr val="FFFFFF"/>
                </a:solidFill>
                <a:latin typeface="HK Grotesk Light"/>
              </a:rPr>
              <a:t> yang </a:t>
            </a:r>
            <a:r>
              <a:rPr lang="en-US" sz="2799" dirty="0" err="1">
                <a:solidFill>
                  <a:srgbClr val="FFFFFF"/>
                </a:solidFill>
                <a:latin typeface="HK Grotesk Light"/>
              </a:rPr>
              <a:t>tinggal</a:t>
            </a:r>
            <a:r>
              <a:rPr lang="en-US" sz="2799" dirty="0">
                <a:solidFill>
                  <a:srgbClr val="FFFFFF"/>
                </a:solidFill>
                <a:latin typeface="HK Grotesk Light"/>
              </a:rPr>
              <a:t> di dekat </a:t>
            </a:r>
            <a:r>
              <a:rPr lang="en-US" sz="2799" dirty="0" err="1">
                <a:solidFill>
                  <a:srgbClr val="FFFFFF"/>
                </a:solidFill>
                <a:latin typeface="HK Grotesk Light"/>
              </a:rPr>
              <a:t>pantai</a:t>
            </a:r>
            <a:r>
              <a:rPr lang="en-US" sz="2799" dirty="0">
                <a:solidFill>
                  <a:srgbClr val="FFFFFF"/>
                </a:solidFill>
                <a:latin typeface="HK Grotesk Light"/>
              </a:rPr>
              <a:t>. </a:t>
            </a:r>
          </a:p>
          <a:p>
            <a:pPr marL="604519" lvl="1" indent="-302260">
              <a:lnSpc>
                <a:spcPts val="3919"/>
              </a:lnSpc>
              <a:buFont typeface="Arial"/>
              <a:buChar char="•"/>
            </a:pPr>
            <a:endParaRPr lang="en-US" sz="2799" dirty="0">
              <a:solidFill>
                <a:srgbClr val="FFFFFF"/>
              </a:solidFill>
              <a:latin typeface="HK Grotesk Light"/>
            </a:endParaRPr>
          </a:p>
          <a:p>
            <a:pPr marL="604519" lvl="1" indent="-302260">
              <a:lnSpc>
                <a:spcPts val="3919"/>
              </a:lnSpc>
              <a:buFont typeface="Arial"/>
              <a:buChar char="•"/>
            </a:pPr>
            <a:r>
              <a:rPr lang="en-US" sz="2799" dirty="0" err="1">
                <a:solidFill>
                  <a:srgbClr val="FFFFFF"/>
                </a:solidFill>
                <a:latin typeface="HK Grotesk Light"/>
              </a:rPr>
              <a:t>Minat</a:t>
            </a:r>
            <a:r>
              <a:rPr lang="en-US" sz="2799" dirty="0">
                <a:solidFill>
                  <a:srgbClr val="FFFFFF"/>
                </a:solidFill>
                <a:latin typeface="HK Grotesk Light"/>
              </a:rPr>
              <a:t> orang </a:t>
            </a:r>
            <a:r>
              <a:rPr lang="en-US" sz="2799" dirty="0" err="1">
                <a:solidFill>
                  <a:srgbClr val="FFFFFF"/>
                </a:solidFill>
                <a:latin typeface="HK Grotesk Light"/>
              </a:rPr>
              <a:t>texas</a:t>
            </a:r>
            <a:r>
              <a:rPr lang="en-US" sz="2799" dirty="0">
                <a:solidFill>
                  <a:srgbClr val="FFFFFF"/>
                </a:solidFill>
                <a:latin typeface="HK Grotesk Light"/>
              </a:rPr>
              <a:t> </a:t>
            </a:r>
            <a:r>
              <a:rPr lang="en-US" sz="2799" dirty="0" err="1">
                <a:solidFill>
                  <a:srgbClr val="FFFFFF"/>
                </a:solidFill>
                <a:latin typeface="HK Grotesk Light"/>
              </a:rPr>
              <a:t>terhadap</a:t>
            </a:r>
            <a:r>
              <a:rPr lang="en-US" sz="2799" dirty="0">
                <a:solidFill>
                  <a:srgbClr val="FFFFFF"/>
                </a:solidFill>
                <a:latin typeface="HK Grotesk Light"/>
              </a:rPr>
              <a:t> </a:t>
            </a:r>
            <a:r>
              <a:rPr lang="en-US" sz="2799" dirty="0" err="1">
                <a:solidFill>
                  <a:srgbClr val="FFFFFF"/>
                </a:solidFill>
                <a:latin typeface="HK Grotesk Light"/>
              </a:rPr>
              <a:t>produk</a:t>
            </a:r>
            <a:r>
              <a:rPr lang="en-US" sz="2799" dirty="0">
                <a:solidFill>
                  <a:srgbClr val="FFFFFF"/>
                </a:solidFill>
                <a:latin typeface="HK Grotesk Light"/>
              </a:rPr>
              <a:t> wine </a:t>
            </a:r>
            <a:r>
              <a:rPr lang="en-US" sz="2799" dirty="0" err="1">
                <a:solidFill>
                  <a:srgbClr val="FFFFFF"/>
                </a:solidFill>
                <a:latin typeface="HK Grotesk Light"/>
              </a:rPr>
              <a:t>terbilang</a:t>
            </a:r>
            <a:r>
              <a:rPr lang="en-US" sz="2799" dirty="0">
                <a:solidFill>
                  <a:srgbClr val="FFFFFF"/>
                </a:solidFill>
                <a:latin typeface="HK Grotesk Light"/>
              </a:rPr>
              <a:t> </a:t>
            </a:r>
            <a:r>
              <a:rPr lang="en-US" sz="2799" dirty="0" err="1">
                <a:solidFill>
                  <a:srgbClr val="FFFFFF"/>
                </a:solidFill>
                <a:latin typeface="HK Grotesk Light"/>
              </a:rPr>
              <a:t>tinggi</a:t>
            </a:r>
            <a:r>
              <a:rPr lang="en-US" sz="2799" dirty="0">
                <a:solidFill>
                  <a:srgbClr val="FFFFFF"/>
                </a:solidFill>
                <a:latin typeface="HK Grotesk Light"/>
              </a:rPr>
              <a:t>.</a:t>
            </a:r>
          </a:p>
          <a:p>
            <a:pPr marL="604519" lvl="1" indent="-302260">
              <a:lnSpc>
                <a:spcPts val="3919"/>
              </a:lnSpc>
              <a:buFont typeface="Arial"/>
              <a:buChar char="•"/>
            </a:pPr>
            <a:endParaRPr lang="en-US" sz="2799" dirty="0">
              <a:solidFill>
                <a:srgbClr val="FFFFFF"/>
              </a:solidFill>
              <a:latin typeface="HK Grotesk Light"/>
            </a:endParaRPr>
          </a:p>
          <a:p>
            <a:pPr marL="604519" lvl="1" indent="-302260">
              <a:lnSpc>
                <a:spcPts val="3919"/>
              </a:lnSpc>
              <a:buFont typeface="Arial"/>
              <a:buChar char="•"/>
            </a:pPr>
            <a:r>
              <a:rPr lang="en-US" sz="2800" dirty="0" err="1">
                <a:solidFill>
                  <a:srgbClr val="FFFFFF"/>
                </a:solidFill>
                <a:latin typeface="HK Grotesk Light"/>
              </a:rPr>
              <a:t>Penjualan</a:t>
            </a:r>
            <a:r>
              <a:rPr lang="en-US" sz="2800" dirty="0">
                <a:solidFill>
                  <a:srgbClr val="FFFFFF"/>
                </a:solidFill>
                <a:latin typeface="HK Grotesk Light"/>
              </a:rPr>
              <a:t> </a:t>
            </a:r>
            <a:r>
              <a:rPr lang="en-US" sz="2800" dirty="0" err="1">
                <a:solidFill>
                  <a:srgbClr val="FFFFFF"/>
                </a:solidFill>
                <a:latin typeface="HK Grotesk Light"/>
              </a:rPr>
              <a:t>produk</a:t>
            </a:r>
            <a:r>
              <a:rPr lang="en-US" sz="2800" dirty="0">
                <a:solidFill>
                  <a:srgbClr val="FFFFFF"/>
                </a:solidFill>
                <a:latin typeface="HK Grotesk Light"/>
              </a:rPr>
              <a:t> Gold tidak </a:t>
            </a:r>
            <a:r>
              <a:rPr lang="en-US" sz="2800" dirty="0" err="1">
                <a:solidFill>
                  <a:srgbClr val="FFFFFF"/>
                </a:solidFill>
                <a:latin typeface="HK Grotesk Light"/>
              </a:rPr>
              <a:t>tinggi</a:t>
            </a:r>
            <a:r>
              <a:rPr lang="en-US" sz="2800" dirty="0">
                <a:solidFill>
                  <a:srgbClr val="FFFFFF"/>
                </a:solidFill>
                <a:latin typeface="HK Grotesk Light"/>
              </a:rPr>
              <a:t> </a:t>
            </a:r>
            <a:r>
              <a:rPr lang="en-US" sz="2800" dirty="0" err="1">
                <a:solidFill>
                  <a:srgbClr val="FFFFFF"/>
                </a:solidFill>
                <a:latin typeface="HK Grotesk Light"/>
              </a:rPr>
              <a:t>karena</a:t>
            </a:r>
            <a:r>
              <a:rPr lang="en-US" sz="2800" dirty="0">
                <a:solidFill>
                  <a:srgbClr val="FFFFFF"/>
                </a:solidFill>
                <a:latin typeface="HK Grotesk Light"/>
              </a:rPr>
              <a:t> </a:t>
            </a:r>
            <a:r>
              <a:rPr lang="en-US" sz="2800" dirty="0" err="1">
                <a:solidFill>
                  <a:srgbClr val="FFFFFF"/>
                </a:solidFill>
                <a:latin typeface="HK Grotesk Light"/>
              </a:rPr>
              <a:t>bukanlah</a:t>
            </a:r>
            <a:r>
              <a:rPr lang="en-US" sz="2800" dirty="0">
                <a:solidFill>
                  <a:srgbClr val="FFFFFF"/>
                </a:solidFill>
                <a:latin typeface="HK Grotesk Light"/>
              </a:rPr>
              <a:t> </a:t>
            </a:r>
            <a:r>
              <a:rPr lang="en-US" sz="2800" dirty="0" err="1">
                <a:solidFill>
                  <a:srgbClr val="FFFFFF"/>
                </a:solidFill>
                <a:latin typeface="HK Grotesk Light"/>
              </a:rPr>
              <a:t>produk</a:t>
            </a:r>
            <a:r>
              <a:rPr lang="en-US" sz="2800" dirty="0">
                <a:solidFill>
                  <a:srgbClr val="FFFFFF"/>
                </a:solidFill>
                <a:latin typeface="HK Grotesk Light"/>
              </a:rPr>
              <a:t> yang </a:t>
            </a:r>
            <a:r>
              <a:rPr lang="en-US" sz="2800" dirty="0" err="1">
                <a:solidFill>
                  <a:srgbClr val="FFFFFF"/>
                </a:solidFill>
                <a:latin typeface="HK Grotesk Light"/>
              </a:rPr>
              <a:t>dibutuhkan</a:t>
            </a:r>
            <a:r>
              <a:rPr lang="en-US" sz="2800" dirty="0">
                <a:solidFill>
                  <a:srgbClr val="FFFFFF"/>
                </a:solidFill>
                <a:latin typeface="HK Grotesk Light"/>
              </a:rPr>
              <a:t> untuk </a:t>
            </a:r>
            <a:r>
              <a:rPr lang="en-US" sz="2800" dirty="0" err="1">
                <a:solidFill>
                  <a:srgbClr val="FFFFFF"/>
                </a:solidFill>
                <a:latin typeface="HK Grotesk Light"/>
              </a:rPr>
              <a:t>dikonsumsi</a:t>
            </a:r>
            <a:r>
              <a:rPr lang="en-US" sz="2800" dirty="0">
                <a:solidFill>
                  <a:srgbClr val="FFFFFF"/>
                </a:solidFill>
                <a:latin typeface="HK Grotesk Light"/>
              </a:rPr>
              <a:t> </a:t>
            </a:r>
            <a:r>
              <a:rPr lang="en-US" sz="2800" dirty="0" err="1">
                <a:solidFill>
                  <a:srgbClr val="FFFFFF"/>
                </a:solidFill>
                <a:latin typeface="HK Grotesk Light"/>
              </a:rPr>
              <a:t>setiap</a:t>
            </a:r>
            <a:r>
              <a:rPr lang="en-US" sz="2800" dirty="0">
                <a:solidFill>
                  <a:srgbClr val="FFFFFF"/>
                </a:solidFill>
                <a:latin typeface="HK Grotesk Light"/>
              </a:rPr>
              <a:t> </a:t>
            </a:r>
            <a:r>
              <a:rPr lang="en-US" sz="2800" dirty="0" err="1">
                <a:solidFill>
                  <a:srgbClr val="FFFFFF"/>
                </a:solidFill>
                <a:latin typeface="HK Grotesk Light"/>
              </a:rPr>
              <a:t>hari</a:t>
            </a:r>
            <a:r>
              <a:rPr lang="en-US" sz="2800" dirty="0">
                <a:solidFill>
                  <a:srgbClr val="FFFFFF"/>
                </a:solidFill>
                <a:latin typeface="HK Grotesk Light"/>
              </a:rPr>
              <a:t>. </a:t>
            </a:r>
          </a:p>
          <a:p>
            <a:pPr marL="604519" lvl="1" indent="-302260">
              <a:lnSpc>
                <a:spcPts val="3919"/>
              </a:lnSpc>
              <a:buFont typeface="Arial"/>
              <a:buChar char="•"/>
            </a:pPr>
            <a:endParaRPr lang="en-US" sz="2800" dirty="0">
              <a:solidFill>
                <a:srgbClr val="FFFFFF"/>
              </a:solidFill>
              <a:latin typeface="HK Grotesk Light"/>
            </a:endParaRPr>
          </a:p>
          <a:p>
            <a:pPr marL="604519" lvl="1" indent="-302260">
              <a:lnSpc>
                <a:spcPts val="3919"/>
              </a:lnSpc>
              <a:buFont typeface="Arial"/>
              <a:buChar char="•"/>
            </a:pPr>
            <a:r>
              <a:rPr lang="en-US" sz="2800" dirty="0" err="1">
                <a:solidFill>
                  <a:srgbClr val="FFFFFF"/>
                </a:solidFill>
                <a:latin typeface="HK Grotesk Light"/>
              </a:rPr>
              <a:t>Berdasarkan</a:t>
            </a:r>
            <a:r>
              <a:rPr lang="en-US" sz="2800" dirty="0">
                <a:solidFill>
                  <a:srgbClr val="FFFFFF"/>
                </a:solidFill>
                <a:latin typeface="HK Grotesk Light"/>
              </a:rPr>
              <a:t> data, dapat </a:t>
            </a:r>
            <a:r>
              <a:rPr lang="en-US" sz="2800" dirty="0" err="1">
                <a:solidFill>
                  <a:srgbClr val="FFFFFF"/>
                </a:solidFill>
                <a:latin typeface="HK Grotesk Light"/>
              </a:rPr>
              <a:t>dilihat</a:t>
            </a:r>
            <a:r>
              <a:rPr lang="en-US" sz="2800" dirty="0">
                <a:solidFill>
                  <a:srgbClr val="FFFFFF"/>
                </a:solidFill>
                <a:latin typeface="HK Grotesk Light"/>
              </a:rPr>
              <a:t> </a:t>
            </a:r>
            <a:r>
              <a:rPr lang="en-US" sz="2800" dirty="0" err="1">
                <a:solidFill>
                  <a:srgbClr val="FFFFFF"/>
                </a:solidFill>
                <a:latin typeface="HK Grotesk Light"/>
              </a:rPr>
              <a:t>jika</a:t>
            </a:r>
            <a:r>
              <a:rPr lang="en-US" sz="2800" dirty="0">
                <a:solidFill>
                  <a:srgbClr val="FFFFFF"/>
                </a:solidFill>
                <a:latin typeface="HK Grotesk Light"/>
              </a:rPr>
              <a:t> customer supermarket paling </a:t>
            </a:r>
            <a:r>
              <a:rPr lang="en-US" sz="2800" dirty="0" err="1">
                <a:solidFill>
                  <a:srgbClr val="FFFFFF"/>
                </a:solidFill>
                <a:latin typeface="HK Grotesk Light"/>
              </a:rPr>
              <a:t>banyak</a:t>
            </a:r>
            <a:r>
              <a:rPr lang="en-US" sz="2800" dirty="0">
                <a:solidFill>
                  <a:srgbClr val="FFFFFF"/>
                </a:solidFill>
                <a:latin typeface="HK Grotesk Light"/>
              </a:rPr>
              <a:t> </a:t>
            </a:r>
            <a:r>
              <a:rPr lang="en-US" sz="2800" dirty="0" err="1">
                <a:solidFill>
                  <a:srgbClr val="FFFFFF"/>
                </a:solidFill>
                <a:latin typeface="HK Grotesk Light"/>
              </a:rPr>
              <a:t>adalah</a:t>
            </a:r>
            <a:r>
              <a:rPr lang="en-US" sz="2800" dirty="0">
                <a:solidFill>
                  <a:srgbClr val="FFFFFF"/>
                </a:solidFill>
                <a:latin typeface="HK Grotesk Light"/>
              </a:rPr>
              <a:t> </a:t>
            </a:r>
            <a:r>
              <a:rPr lang="en-US" sz="2800" dirty="0" err="1">
                <a:solidFill>
                  <a:srgbClr val="FFFFFF"/>
                </a:solidFill>
                <a:latin typeface="HK Grotesk Light"/>
              </a:rPr>
              <a:t>mereka</a:t>
            </a:r>
            <a:r>
              <a:rPr lang="en-US" sz="2800" dirty="0">
                <a:solidFill>
                  <a:srgbClr val="FFFFFF"/>
                </a:solidFill>
                <a:latin typeface="HK Grotesk Light"/>
              </a:rPr>
              <a:t> yang </a:t>
            </a:r>
            <a:r>
              <a:rPr lang="en-US" sz="2800" dirty="0" err="1">
                <a:solidFill>
                  <a:srgbClr val="FFFFFF"/>
                </a:solidFill>
                <a:latin typeface="HK Grotesk Light"/>
              </a:rPr>
              <a:t>telah</a:t>
            </a:r>
            <a:r>
              <a:rPr lang="en-US" sz="2800" dirty="0">
                <a:solidFill>
                  <a:srgbClr val="FFFFFF"/>
                </a:solidFill>
                <a:latin typeface="HK Grotesk Light"/>
              </a:rPr>
              <a:t> married.</a:t>
            </a:r>
          </a:p>
          <a:p>
            <a:pPr marL="604519" lvl="1" indent="-302260">
              <a:lnSpc>
                <a:spcPts val="3919"/>
              </a:lnSpc>
              <a:buFont typeface="Arial"/>
              <a:buChar char="•"/>
            </a:pPr>
            <a:endParaRPr lang="en-US" sz="2800" dirty="0">
              <a:solidFill>
                <a:srgbClr val="FFFFFF"/>
              </a:solidFill>
              <a:latin typeface="HK Grotesk Light"/>
            </a:endParaRPr>
          </a:p>
          <a:p>
            <a:pPr marL="604519" lvl="1" indent="-302260">
              <a:lnSpc>
                <a:spcPts val="3919"/>
              </a:lnSpc>
              <a:buFont typeface="Arial"/>
              <a:buChar char="•"/>
            </a:pPr>
            <a:r>
              <a:rPr lang="en-US" sz="2800" dirty="0" err="1">
                <a:solidFill>
                  <a:srgbClr val="FFFFFF"/>
                </a:solidFill>
                <a:latin typeface="HK Grotesk Light"/>
              </a:rPr>
              <a:t>Seiring</a:t>
            </a:r>
            <a:r>
              <a:rPr lang="en-US" sz="2800" dirty="0">
                <a:solidFill>
                  <a:srgbClr val="FFFFFF"/>
                </a:solidFill>
                <a:latin typeface="HK Grotesk Light"/>
              </a:rPr>
              <a:t> </a:t>
            </a:r>
            <a:r>
              <a:rPr lang="en-US" sz="2800" dirty="0" err="1">
                <a:solidFill>
                  <a:srgbClr val="FFFFFF"/>
                </a:solidFill>
                <a:latin typeface="HK Grotesk Light"/>
              </a:rPr>
              <a:t>berjalannya</a:t>
            </a:r>
            <a:r>
              <a:rPr lang="en-US" sz="2800" dirty="0">
                <a:solidFill>
                  <a:srgbClr val="FFFFFF"/>
                </a:solidFill>
                <a:latin typeface="HK Grotesk Light"/>
              </a:rPr>
              <a:t> waktu, customer yang </a:t>
            </a:r>
            <a:r>
              <a:rPr lang="en-US" sz="2800" dirty="0" err="1">
                <a:solidFill>
                  <a:srgbClr val="FFFFFF"/>
                </a:solidFill>
                <a:latin typeface="HK Grotesk Light"/>
              </a:rPr>
              <a:t>merupakan</a:t>
            </a:r>
            <a:r>
              <a:rPr lang="en-US" sz="2800" dirty="0">
                <a:solidFill>
                  <a:srgbClr val="FFFFFF"/>
                </a:solidFill>
                <a:latin typeface="HK Grotesk Light"/>
              </a:rPr>
              <a:t> Gen X dan baby boomer </a:t>
            </a:r>
            <a:r>
              <a:rPr lang="en-US" sz="2800" dirty="0" err="1">
                <a:solidFill>
                  <a:srgbClr val="FFFFFF"/>
                </a:solidFill>
                <a:latin typeface="HK Grotesk Light"/>
              </a:rPr>
              <a:t>akan</a:t>
            </a:r>
            <a:r>
              <a:rPr lang="en-US" sz="2800" dirty="0">
                <a:solidFill>
                  <a:srgbClr val="FFFFFF"/>
                </a:solidFill>
                <a:latin typeface="HK Grotesk Light"/>
              </a:rPr>
              <a:t> </a:t>
            </a:r>
            <a:r>
              <a:rPr lang="en-US" sz="2800" dirty="0" err="1">
                <a:solidFill>
                  <a:srgbClr val="FFFFFF"/>
                </a:solidFill>
                <a:latin typeface="HK Grotesk Light"/>
              </a:rPr>
              <a:t>semakin</a:t>
            </a:r>
            <a:r>
              <a:rPr lang="en-US" sz="2800" dirty="0">
                <a:solidFill>
                  <a:srgbClr val="FFFFFF"/>
                </a:solidFill>
                <a:latin typeface="HK Grotesk Light"/>
              </a:rPr>
              <a:t> </a:t>
            </a:r>
            <a:r>
              <a:rPr lang="en-US" sz="2800" dirty="0" err="1">
                <a:solidFill>
                  <a:srgbClr val="FFFFFF"/>
                </a:solidFill>
                <a:latin typeface="HK Grotesk Light"/>
              </a:rPr>
              <a:t>turun</a:t>
            </a:r>
            <a:r>
              <a:rPr lang="en-US" sz="2800" dirty="0">
                <a:solidFill>
                  <a:srgbClr val="FFFFFF"/>
                </a:solidFill>
                <a:latin typeface="HK Grotesk Light"/>
              </a:rPr>
              <a:t> </a:t>
            </a:r>
            <a:r>
              <a:rPr lang="en-US" sz="2800" dirty="0" err="1">
                <a:solidFill>
                  <a:srgbClr val="FFFFFF"/>
                </a:solidFill>
                <a:latin typeface="HK Grotesk Light"/>
              </a:rPr>
              <a:t>jumlahnya</a:t>
            </a:r>
            <a:r>
              <a:rPr lang="en-US" sz="2799" dirty="0">
                <a:solidFill>
                  <a:srgbClr val="FFFFFF"/>
                </a:solidFill>
                <a:latin typeface="HK Grotesk Light"/>
              </a:rPr>
              <a:t> </a:t>
            </a:r>
          </a:p>
          <a:p>
            <a:pPr marL="302259" lvl="1">
              <a:lnSpc>
                <a:spcPts val="3919"/>
              </a:lnSpc>
            </a:pPr>
            <a:endParaRPr lang="en-US" sz="2799" dirty="0">
              <a:solidFill>
                <a:srgbClr val="FFFFFF"/>
              </a:solidFill>
              <a:latin typeface="HK Grotes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4526577" cy="10287000"/>
            <a:chOff x="0" y="0"/>
            <a:chExt cx="3093720" cy="7030720"/>
          </a:xfrm>
        </p:grpSpPr>
        <p:sp>
          <p:nvSpPr>
            <p:cNvPr id="3" name="Freeform 3"/>
            <p:cNvSpPr/>
            <p:nvPr/>
          </p:nvSpPr>
          <p:spPr>
            <a:xfrm>
              <a:off x="0" y="0"/>
              <a:ext cx="3093720" cy="7030720"/>
            </a:xfrm>
            <a:custGeom>
              <a:avLst/>
              <a:gdLst/>
              <a:ahLst/>
              <a:cxnLst/>
              <a:rect l="l" t="t" r="r" b="b"/>
              <a:pathLst>
                <a:path w="3093720" h="7030720">
                  <a:moveTo>
                    <a:pt x="0" y="0"/>
                  </a:moveTo>
                  <a:lnTo>
                    <a:pt x="2293620" y="0"/>
                  </a:lnTo>
                  <a:cubicBezTo>
                    <a:pt x="2735580" y="0"/>
                    <a:pt x="3093720" y="358140"/>
                    <a:pt x="3093720" y="800100"/>
                  </a:cubicBezTo>
                  <a:lnTo>
                    <a:pt x="3093720" y="7030720"/>
                  </a:lnTo>
                  <a:lnTo>
                    <a:pt x="3093720" y="7030720"/>
                  </a:lnTo>
                  <a:lnTo>
                    <a:pt x="0" y="7030720"/>
                  </a:lnTo>
                  <a:lnTo>
                    <a:pt x="0" y="7030720"/>
                  </a:lnTo>
                  <a:lnTo>
                    <a:pt x="0" y="0"/>
                  </a:lnTo>
                  <a:lnTo>
                    <a:pt x="0" y="0"/>
                  </a:lnTo>
                  <a:close/>
                </a:path>
              </a:pathLst>
            </a:custGeom>
            <a:blipFill>
              <a:blip r:embed="rId2"/>
              <a:stretch>
                <a:fillRect l="-141198" r="-99773"/>
              </a:stretch>
            </a:blipFill>
          </p:spPr>
        </p:sp>
      </p:grpSp>
      <p:sp>
        <p:nvSpPr>
          <p:cNvPr id="4" name="TextBox 4"/>
          <p:cNvSpPr txBox="1"/>
          <p:nvPr/>
        </p:nvSpPr>
        <p:spPr>
          <a:xfrm>
            <a:off x="4746974" y="3848100"/>
            <a:ext cx="13085280" cy="4138505"/>
          </a:xfrm>
          <a:prstGeom prst="rect">
            <a:avLst/>
          </a:prstGeom>
        </p:spPr>
        <p:txBody>
          <a:bodyPr lIns="0" tIns="0" rIns="0" bIns="0" rtlCol="0" anchor="t">
            <a:spAutoFit/>
          </a:bodyPr>
          <a:lstStyle/>
          <a:p>
            <a:pPr marL="555942" lvl="1" indent="-277971">
              <a:lnSpc>
                <a:spcPts val="3604"/>
              </a:lnSpc>
              <a:buFont typeface="Arial"/>
              <a:buChar char="•"/>
            </a:pPr>
            <a:r>
              <a:rPr lang="en-US" sz="2574" dirty="0" err="1">
                <a:solidFill>
                  <a:srgbClr val="FFFFFF"/>
                </a:solidFill>
                <a:latin typeface="HK Grotesk Light"/>
              </a:rPr>
              <a:t>Penjualan</a:t>
            </a:r>
            <a:r>
              <a:rPr lang="en-US" sz="2574" dirty="0">
                <a:solidFill>
                  <a:srgbClr val="FFFFFF"/>
                </a:solidFill>
                <a:latin typeface="HK Grotesk Light"/>
              </a:rPr>
              <a:t> Fish dapat </a:t>
            </a:r>
            <a:r>
              <a:rPr lang="en-US" sz="2574" dirty="0" err="1">
                <a:solidFill>
                  <a:srgbClr val="FFFFFF"/>
                </a:solidFill>
                <a:latin typeface="HK Grotesk Light"/>
              </a:rPr>
              <a:t>ditingkatkan</a:t>
            </a:r>
            <a:r>
              <a:rPr lang="en-US" sz="2574" dirty="0">
                <a:solidFill>
                  <a:srgbClr val="FFFFFF"/>
                </a:solidFill>
                <a:latin typeface="HK Grotesk Light"/>
              </a:rPr>
              <a:t> dengan </a:t>
            </a:r>
            <a:r>
              <a:rPr lang="en-US" sz="2574" dirty="0" err="1">
                <a:solidFill>
                  <a:srgbClr val="FFFFFF"/>
                </a:solidFill>
                <a:latin typeface="HK Grotesk Light"/>
              </a:rPr>
              <a:t>menargetkan</a:t>
            </a:r>
            <a:r>
              <a:rPr lang="en-US" sz="2574" dirty="0">
                <a:solidFill>
                  <a:srgbClr val="FFFFFF"/>
                </a:solidFill>
                <a:latin typeface="HK Grotesk Light"/>
              </a:rPr>
              <a:t> event atau festival yang </a:t>
            </a:r>
            <a:r>
              <a:rPr lang="en-US" sz="2574" dirty="0" err="1">
                <a:solidFill>
                  <a:srgbClr val="FFFFFF"/>
                </a:solidFill>
                <a:latin typeface="HK Grotesk Light"/>
              </a:rPr>
              <a:t>mengadopsi</a:t>
            </a:r>
            <a:r>
              <a:rPr lang="en-US" sz="2574" dirty="0">
                <a:solidFill>
                  <a:srgbClr val="FFFFFF"/>
                </a:solidFill>
                <a:latin typeface="HK Grotesk Light"/>
              </a:rPr>
              <a:t> </a:t>
            </a:r>
            <a:r>
              <a:rPr lang="en-US" sz="2574" dirty="0" err="1">
                <a:solidFill>
                  <a:srgbClr val="FFFFFF"/>
                </a:solidFill>
                <a:latin typeface="HK Grotesk Light"/>
              </a:rPr>
              <a:t>tema</a:t>
            </a:r>
            <a:r>
              <a:rPr lang="en-US" sz="2574" dirty="0">
                <a:solidFill>
                  <a:srgbClr val="FFFFFF"/>
                </a:solidFill>
                <a:latin typeface="HK Grotesk Light"/>
              </a:rPr>
              <a:t> </a:t>
            </a:r>
            <a:r>
              <a:rPr lang="en-US" sz="2574" dirty="0" err="1">
                <a:solidFill>
                  <a:srgbClr val="FFFFFF"/>
                </a:solidFill>
                <a:latin typeface="HK Grotesk Light"/>
              </a:rPr>
              <a:t>laut</a:t>
            </a:r>
            <a:r>
              <a:rPr lang="en-US" sz="2574" dirty="0">
                <a:solidFill>
                  <a:srgbClr val="FFFFFF"/>
                </a:solidFill>
                <a:latin typeface="HK Grotesk Light"/>
              </a:rPr>
              <a:t> di Texas</a:t>
            </a:r>
          </a:p>
          <a:p>
            <a:pPr marL="555942" lvl="1" indent="-277971">
              <a:lnSpc>
                <a:spcPts val="3604"/>
              </a:lnSpc>
              <a:buFont typeface="Arial"/>
              <a:buChar char="•"/>
            </a:pPr>
            <a:endParaRPr lang="en-US" sz="2574" dirty="0">
              <a:solidFill>
                <a:srgbClr val="FFFFFF"/>
              </a:solidFill>
              <a:latin typeface="HK Grotesk Light"/>
            </a:endParaRPr>
          </a:p>
          <a:p>
            <a:pPr marL="555942" lvl="1" indent="-277971">
              <a:lnSpc>
                <a:spcPts val="3604"/>
              </a:lnSpc>
              <a:buFont typeface="Arial"/>
              <a:buChar char="•"/>
            </a:pPr>
            <a:r>
              <a:rPr lang="en-US" sz="2574" dirty="0" err="1">
                <a:solidFill>
                  <a:srgbClr val="FFFFFF"/>
                </a:solidFill>
                <a:latin typeface="HK Grotesk Light"/>
              </a:rPr>
              <a:t>Melakukan</a:t>
            </a:r>
            <a:r>
              <a:rPr lang="en-US" sz="2574" dirty="0">
                <a:solidFill>
                  <a:srgbClr val="FFFFFF"/>
                </a:solidFill>
                <a:latin typeface="HK Grotesk Light"/>
              </a:rPr>
              <a:t> bundling </a:t>
            </a:r>
            <a:r>
              <a:rPr lang="en-US" sz="2574" dirty="0" err="1">
                <a:solidFill>
                  <a:srgbClr val="FFFFFF"/>
                </a:solidFill>
                <a:latin typeface="HK Grotesk Light"/>
              </a:rPr>
              <a:t>antara</a:t>
            </a:r>
            <a:r>
              <a:rPr lang="en-US" sz="2574" dirty="0">
                <a:solidFill>
                  <a:srgbClr val="FFFFFF"/>
                </a:solidFill>
                <a:latin typeface="HK Grotesk Light"/>
              </a:rPr>
              <a:t> </a:t>
            </a:r>
            <a:r>
              <a:rPr lang="en-US" sz="2574" dirty="0" err="1">
                <a:solidFill>
                  <a:srgbClr val="FFFFFF"/>
                </a:solidFill>
                <a:latin typeface="HK Grotesk Light"/>
              </a:rPr>
              <a:t>produk</a:t>
            </a:r>
            <a:r>
              <a:rPr lang="en-US" sz="2574" dirty="0">
                <a:solidFill>
                  <a:srgbClr val="FFFFFF"/>
                </a:solidFill>
                <a:latin typeface="HK Grotesk Light"/>
              </a:rPr>
              <a:t> Sweet dengan Wine dan Fruit dengan Meat untuk </a:t>
            </a:r>
            <a:r>
              <a:rPr lang="en-US" sz="2574" dirty="0" err="1">
                <a:solidFill>
                  <a:srgbClr val="FFFFFF"/>
                </a:solidFill>
                <a:latin typeface="HK Grotesk Light"/>
              </a:rPr>
              <a:t>meningkatkan</a:t>
            </a:r>
            <a:r>
              <a:rPr lang="en-US" sz="2574" dirty="0">
                <a:solidFill>
                  <a:srgbClr val="FFFFFF"/>
                </a:solidFill>
                <a:latin typeface="HK Grotesk Light"/>
              </a:rPr>
              <a:t> </a:t>
            </a:r>
            <a:r>
              <a:rPr lang="en-US" sz="2574" dirty="0" err="1">
                <a:solidFill>
                  <a:srgbClr val="FFFFFF"/>
                </a:solidFill>
                <a:latin typeface="HK Grotesk Light"/>
              </a:rPr>
              <a:t>penjualan</a:t>
            </a:r>
            <a:r>
              <a:rPr lang="en-US" sz="2574" dirty="0">
                <a:solidFill>
                  <a:srgbClr val="FFFFFF"/>
                </a:solidFill>
                <a:latin typeface="HK Grotesk Light"/>
              </a:rPr>
              <a:t> </a:t>
            </a:r>
            <a:r>
              <a:rPr lang="en-US" sz="2574" dirty="0" err="1">
                <a:solidFill>
                  <a:srgbClr val="FFFFFF"/>
                </a:solidFill>
                <a:latin typeface="HK Grotesk Light"/>
              </a:rPr>
              <a:t>dari</a:t>
            </a:r>
            <a:r>
              <a:rPr lang="en-US" sz="2574" dirty="0">
                <a:solidFill>
                  <a:srgbClr val="FFFFFF"/>
                </a:solidFill>
                <a:latin typeface="HK Grotesk Light"/>
              </a:rPr>
              <a:t> </a:t>
            </a:r>
            <a:r>
              <a:rPr lang="en-US" sz="2574" dirty="0" err="1">
                <a:solidFill>
                  <a:srgbClr val="FFFFFF"/>
                </a:solidFill>
                <a:latin typeface="HK Grotesk Light"/>
              </a:rPr>
              <a:t>produk</a:t>
            </a:r>
            <a:r>
              <a:rPr lang="en-US" sz="2574" dirty="0">
                <a:solidFill>
                  <a:srgbClr val="FFFFFF"/>
                </a:solidFill>
                <a:latin typeface="HK Grotesk Light"/>
              </a:rPr>
              <a:t> Sweet dan Fruit.</a:t>
            </a:r>
          </a:p>
          <a:p>
            <a:pPr marL="555942" lvl="1" indent="-277971">
              <a:lnSpc>
                <a:spcPts val="3604"/>
              </a:lnSpc>
              <a:buFont typeface="Arial"/>
              <a:buChar char="•"/>
            </a:pPr>
            <a:endParaRPr lang="en-US" sz="2574" dirty="0">
              <a:solidFill>
                <a:srgbClr val="FFFFFF"/>
              </a:solidFill>
              <a:latin typeface="HK Grotesk Light"/>
            </a:endParaRPr>
          </a:p>
          <a:p>
            <a:pPr marL="555942" lvl="1" indent="-277971">
              <a:lnSpc>
                <a:spcPts val="3604"/>
              </a:lnSpc>
              <a:buFont typeface="Arial"/>
              <a:buChar char="•"/>
            </a:pPr>
            <a:r>
              <a:rPr lang="en-US" sz="2574" dirty="0" err="1">
                <a:solidFill>
                  <a:srgbClr val="FFFFFF"/>
                </a:solidFill>
                <a:latin typeface="HK Grotesk Light"/>
              </a:rPr>
              <a:t>Menambahkan</a:t>
            </a:r>
            <a:r>
              <a:rPr lang="en-US" sz="2574" dirty="0">
                <a:solidFill>
                  <a:srgbClr val="FFFFFF"/>
                </a:solidFill>
                <a:latin typeface="HK Grotesk Light"/>
              </a:rPr>
              <a:t> </a:t>
            </a:r>
            <a:r>
              <a:rPr lang="en-US" sz="2574" dirty="0" err="1">
                <a:solidFill>
                  <a:srgbClr val="FFFFFF"/>
                </a:solidFill>
                <a:latin typeface="HK Grotesk Light"/>
              </a:rPr>
              <a:t>produk</a:t>
            </a:r>
            <a:r>
              <a:rPr lang="en-US" sz="2574" dirty="0">
                <a:solidFill>
                  <a:srgbClr val="FFFFFF"/>
                </a:solidFill>
                <a:latin typeface="HK Grotesk Light"/>
              </a:rPr>
              <a:t> </a:t>
            </a:r>
            <a:r>
              <a:rPr lang="en-US" sz="2574" dirty="0" err="1">
                <a:solidFill>
                  <a:srgbClr val="FFFFFF"/>
                </a:solidFill>
                <a:latin typeface="HK Grotesk Light"/>
              </a:rPr>
              <a:t>peralatan</a:t>
            </a:r>
            <a:r>
              <a:rPr lang="en-US" sz="2574" dirty="0">
                <a:solidFill>
                  <a:srgbClr val="FFFFFF"/>
                </a:solidFill>
                <a:latin typeface="HK Grotesk Light"/>
              </a:rPr>
              <a:t> </a:t>
            </a:r>
            <a:r>
              <a:rPr lang="en-US" sz="2574" dirty="0" err="1">
                <a:solidFill>
                  <a:srgbClr val="FFFFFF"/>
                </a:solidFill>
                <a:latin typeface="HK Grotesk Light"/>
              </a:rPr>
              <a:t>rumah</a:t>
            </a:r>
            <a:r>
              <a:rPr lang="en-US" sz="2574" dirty="0">
                <a:solidFill>
                  <a:srgbClr val="FFFFFF"/>
                </a:solidFill>
                <a:latin typeface="HK Grotesk Light"/>
              </a:rPr>
              <a:t> </a:t>
            </a:r>
            <a:r>
              <a:rPr lang="en-US" sz="2574" dirty="0" err="1">
                <a:solidFill>
                  <a:srgbClr val="FFFFFF"/>
                </a:solidFill>
                <a:latin typeface="HK Grotesk Light"/>
              </a:rPr>
              <a:t>tangga</a:t>
            </a:r>
            <a:r>
              <a:rPr lang="en-US" sz="2574" dirty="0">
                <a:solidFill>
                  <a:srgbClr val="FFFFFF"/>
                </a:solidFill>
                <a:latin typeface="HK Grotesk Light"/>
              </a:rPr>
              <a:t>, </a:t>
            </a:r>
            <a:r>
              <a:rPr lang="en-US" sz="2574" dirty="0" err="1">
                <a:solidFill>
                  <a:srgbClr val="FFFFFF"/>
                </a:solidFill>
                <a:latin typeface="HK Grotesk Light"/>
              </a:rPr>
              <a:t>produk</a:t>
            </a:r>
            <a:r>
              <a:rPr lang="en-US" sz="2574" dirty="0">
                <a:solidFill>
                  <a:srgbClr val="FFFFFF"/>
                </a:solidFill>
                <a:latin typeface="HK Grotesk Light"/>
              </a:rPr>
              <a:t> </a:t>
            </a:r>
            <a:r>
              <a:rPr lang="en-US" sz="2574" dirty="0" err="1">
                <a:solidFill>
                  <a:srgbClr val="FFFFFF"/>
                </a:solidFill>
                <a:latin typeface="HK Grotesk Light"/>
              </a:rPr>
              <a:t>kesehatan</a:t>
            </a:r>
            <a:r>
              <a:rPr lang="en-US" sz="2574" dirty="0">
                <a:solidFill>
                  <a:srgbClr val="FFFFFF"/>
                </a:solidFill>
                <a:latin typeface="HK Grotesk Light"/>
              </a:rPr>
              <a:t>, </a:t>
            </a:r>
            <a:r>
              <a:rPr lang="en-US" sz="2574" dirty="0" err="1">
                <a:solidFill>
                  <a:srgbClr val="FFFFFF"/>
                </a:solidFill>
                <a:latin typeface="HK Grotesk Light"/>
              </a:rPr>
              <a:t>produk</a:t>
            </a:r>
            <a:r>
              <a:rPr lang="en-US" sz="2574" dirty="0">
                <a:solidFill>
                  <a:srgbClr val="FFFFFF"/>
                </a:solidFill>
                <a:latin typeface="HK Grotesk Light"/>
              </a:rPr>
              <a:t> </a:t>
            </a:r>
            <a:r>
              <a:rPr lang="en-US" sz="2574" dirty="0" err="1">
                <a:solidFill>
                  <a:srgbClr val="FFFFFF"/>
                </a:solidFill>
                <a:latin typeface="HK Grotesk Light"/>
              </a:rPr>
              <a:t>kebutuhan</a:t>
            </a:r>
            <a:r>
              <a:rPr lang="en-US" sz="2574" dirty="0">
                <a:solidFill>
                  <a:srgbClr val="FFFFFF"/>
                </a:solidFill>
                <a:latin typeface="HK Grotesk Light"/>
              </a:rPr>
              <a:t> </a:t>
            </a:r>
            <a:r>
              <a:rPr lang="en-US" sz="2574" dirty="0" err="1">
                <a:solidFill>
                  <a:srgbClr val="FFFFFF"/>
                </a:solidFill>
                <a:latin typeface="HK Grotesk Light"/>
              </a:rPr>
              <a:t>sehari-hari</a:t>
            </a:r>
            <a:r>
              <a:rPr lang="en-US" sz="2574" dirty="0">
                <a:solidFill>
                  <a:srgbClr val="FFFFFF"/>
                </a:solidFill>
                <a:latin typeface="HK Grotesk Light"/>
              </a:rPr>
              <a:t>, dan </a:t>
            </a:r>
            <a:r>
              <a:rPr lang="en-US" sz="2574" dirty="0" err="1">
                <a:solidFill>
                  <a:srgbClr val="FFFFFF"/>
                </a:solidFill>
                <a:latin typeface="HK Grotesk Light"/>
              </a:rPr>
              <a:t>beberapa</a:t>
            </a:r>
            <a:r>
              <a:rPr lang="en-US" sz="2574" dirty="0">
                <a:solidFill>
                  <a:srgbClr val="FFFFFF"/>
                </a:solidFill>
                <a:latin typeface="HK Grotesk Light"/>
              </a:rPr>
              <a:t> </a:t>
            </a:r>
            <a:r>
              <a:rPr lang="en-US" sz="2574" dirty="0" err="1">
                <a:solidFill>
                  <a:srgbClr val="FFFFFF"/>
                </a:solidFill>
                <a:latin typeface="HK Grotesk Light"/>
              </a:rPr>
              <a:t>produk</a:t>
            </a:r>
            <a:r>
              <a:rPr lang="en-US" sz="2574" dirty="0">
                <a:solidFill>
                  <a:srgbClr val="FFFFFF"/>
                </a:solidFill>
                <a:latin typeface="HK Grotesk Light"/>
              </a:rPr>
              <a:t> </a:t>
            </a:r>
            <a:r>
              <a:rPr lang="en-US" sz="2574" dirty="0" err="1">
                <a:solidFill>
                  <a:srgbClr val="FFFFFF"/>
                </a:solidFill>
                <a:latin typeface="HK Grotesk Light"/>
              </a:rPr>
              <a:t>elektronik</a:t>
            </a:r>
            <a:r>
              <a:rPr lang="en-US" sz="2574" dirty="0">
                <a:solidFill>
                  <a:srgbClr val="FFFFFF"/>
                </a:solidFill>
                <a:latin typeface="HK Grotesk Light"/>
              </a:rPr>
              <a:t> </a:t>
            </a:r>
            <a:r>
              <a:rPr lang="en-US" sz="2574" dirty="0" err="1">
                <a:solidFill>
                  <a:srgbClr val="FFFFFF"/>
                </a:solidFill>
                <a:latin typeface="HK Grotesk Light"/>
              </a:rPr>
              <a:t>maupun</a:t>
            </a:r>
            <a:r>
              <a:rPr lang="en-US" sz="2574" dirty="0">
                <a:solidFill>
                  <a:srgbClr val="FFFFFF"/>
                </a:solidFill>
                <a:latin typeface="HK Grotesk Light"/>
              </a:rPr>
              <a:t> yang </a:t>
            </a:r>
            <a:r>
              <a:rPr lang="en-US" sz="2574" dirty="0" err="1">
                <a:solidFill>
                  <a:srgbClr val="FFFFFF"/>
                </a:solidFill>
                <a:latin typeface="HK Grotesk Light"/>
              </a:rPr>
              <a:t>berbau</a:t>
            </a:r>
            <a:r>
              <a:rPr lang="en-US" sz="2574" dirty="0">
                <a:solidFill>
                  <a:srgbClr val="FFFFFF"/>
                </a:solidFill>
                <a:latin typeface="HK Grotesk Light"/>
              </a:rPr>
              <a:t> </a:t>
            </a:r>
            <a:r>
              <a:rPr lang="en-US" sz="2574" dirty="0" err="1">
                <a:solidFill>
                  <a:srgbClr val="FFFFFF"/>
                </a:solidFill>
                <a:latin typeface="HK Grotesk Light"/>
              </a:rPr>
              <a:t>teknologi</a:t>
            </a:r>
            <a:r>
              <a:rPr lang="en-US" sz="2574" dirty="0">
                <a:solidFill>
                  <a:srgbClr val="FFFFFF"/>
                </a:solidFill>
                <a:latin typeface="HK Grotesk Light"/>
              </a:rPr>
              <a:t>.</a:t>
            </a:r>
          </a:p>
          <a:p>
            <a:pPr>
              <a:lnSpc>
                <a:spcPts val="3604"/>
              </a:lnSpc>
            </a:pPr>
            <a:endParaRPr lang="en-US" sz="2574" dirty="0">
              <a:solidFill>
                <a:srgbClr val="FFFFFF"/>
              </a:solidFill>
              <a:latin typeface="HK Grotesk Light"/>
            </a:endParaRPr>
          </a:p>
        </p:txBody>
      </p:sp>
      <p:sp>
        <p:nvSpPr>
          <p:cNvPr id="5" name="TextBox 5"/>
          <p:cNvSpPr txBox="1"/>
          <p:nvPr/>
        </p:nvSpPr>
        <p:spPr>
          <a:xfrm>
            <a:off x="5085539" y="2670175"/>
            <a:ext cx="10566400" cy="863600"/>
          </a:xfrm>
          <a:prstGeom prst="rect">
            <a:avLst/>
          </a:prstGeom>
        </p:spPr>
        <p:txBody>
          <a:bodyPr lIns="0" tIns="0" rIns="0" bIns="0" rtlCol="0" anchor="t">
            <a:spAutoFit/>
          </a:bodyPr>
          <a:lstStyle/>
          <a:p>
            <a:pPr marL="0" lvl="0" indent="0">
              <a:lnSpc>
                <a:spcPts val="7000"/>
              </a:lnSpc>
              <a:spcBef>
                <a:spcPct val="0"/>
              </a:spcBef>
            </a:pPr>
            <a:r>
              <a:rPr lang="en-US" sz="5000" dirty="0">
                <a:solidFill>
                  <a:srgbClr val="D6A781"/>
                </a:solidFill>
                <a:latin typeface="HK Grotesk Bold"/>
              </a:rPr>
              <a:t>Recommendation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sp>
        <p:nvSpPr>
          <p:cNvPr id="2" name="TextBox 2"/>
          <p:cNvSpPr txBox="1"/>
          <p:nvPr/>
        </p:nvSpPr>
        <p:spPr>
          <a:xfrm>
            <a:off x="2711281" y="3847732"/>
            <a:ext cx="15122440" cy="3945247"/>
          </a:xfrm>
          <a:prstGeom prst="rect">
            <a:avLst/>
          </a:prstGeom>
        </p:spPr>
        <p:txBody>
          <a:bodyPr lIns="0" tIns="0" rIns="0" bIns="0" rtlCol="0" anchor="t">
            <a:spAutoFit/>
          </a:bodyPr>
          <a:lstStyle/>
          <a:p>
            <a:pPr marL="604519" lvl="1" indent="-302260">
              <a:lnSpc>
                <a:spcPts val="3919"/>
              </a:lnSpc>
              <a:buFont typeface="Arial"/>
              <a:buChar char="•"/>
            </a:pPr>
            <a:r>
              <a:rPr lang="en-US" dirty="0">
                <a:solidFill>
                  <a:srgbClr val="FFFFFF"/>
                </a:solidFill>
                <a:latin typeface="HK Grotesk Light"/>
              </a:rPr>
              <a:t>(n.d.). Retrieved from Texas Demographic Center: </a:t>
            </a:r>
            <a:r>
              <a:rPr lang="en-US" u="sng" dirty="0">
                <a:solidFill>
                  <a:srgbClr val="FFFFFF"/>
                </a:solidFill>
                <a:latin typeface="HK Grotesk Light"/>
                <a:hlinkClick r:id="rId2" tooltip="https://demographics.texas.gov/Search?q=texas+income+classification"/>
              </a:rPr>
              <a:t>https://demographics.texas.gov/Search?q=texas%20income%20classification</a:t>
            </a:r>
          </a:p>
          <a:p>
            <a:pPr marL="604519" lvl="1" indent="-302260">
              <a:lnSpc>
                <a:spcPts val="3919"/>
              </a:lnSpc>
              <a:buFont typeface="Arial"/>
              <a:buChar char="•"/>
            </a:pPr>
            <a:r>
              <a:rPr lang="en-US" dirty="0">
                <a:solidFill>
                  <a:srgbClr val="FFFFFF"/>
                </a:solidFill>
                <a:latin typeface="HK Grotesk Light"/>
              </a:rPr>
              <a:t>Espada, M. (2022, June 8). Language Teacher Akash Patel Connects Classrooms Around the World via Video Chat. Retrieved from TIME: </a:t>
            </a:r>
            <a:r>
              <a:rPr lang="en-US" u="sng" dirty="0">
                <a:solidFill>
                  <a:srgbClr val="FFFFFF"/>
                </a:solidFill>
                <a:latin typeface="HK Grotesk Light"/>
                <a:hlinkClick r:id="rId3" tooltip="https://time.com/6179344/akash-patel-innovative-teachers-2022/"/>
              </a:rPr>
              <a:t>https://time.com/6179344/akash-patel-innovative-teachers-2022/</a:t>
            </a:r>
          </a:p>
          <a:p>
            <a:pPr marL="604519" lvl="1" indent="-302260">
              <a:lnSpc>
                <a:spcPts val="3919"/>
              </a:lnSpc>
              <a:buFont typeface="Arial"/>
              <a:buChar char="•"/>
            </a:pPr>
            <a:r>
              <a:rPr lang="en-US" dirty="0">
                <a:solidFill>
                  <a:srgbClr val="FFFFFF"/>
                </a:solidFill>
                <a:latin typeface="HK Grotesk Light"/>
              </a:rPr>
              <a:t>GENERATIONAL BREAKDOWN: INFO ABOUT ALL OF THE GENERATIONS. (n.d.). Retrieved from The Center for Generational Kinetics: </a:t>
            </a:r>
            <a:r>
              <a:rPr lang="en-US" u="sng" dirty="0">
                <a:solidFill>
                  <a:srgbClr val="FFFFFF"/>
                </a:solidFill>
                <a:latin typeface="HK Grotesk Light"/>
                <a:hlinkClick r:id="rId4" tooltip="https://genhq.com/the-generations-hub/generational-faqs/"/>
              </a:rPr>
              <a:t>https://genhq.com/the-generations-hub/generational-faqs/</a:t>
            </a:r>
          </a:p>
          <a:p>
            <a:pPr marL="604519" lvl="1" indent="-302260">
              <a:lnSpc>
                <a:spcPts val="3919"/>
              </a:lnSpc>
              <a:buFont typeface="Arial"/>
              <a:buChar char="•"/>
            </a:pPr>
            <a:r>
              <a:rPr lang="en-US" dirty="0">
                <a:solidFill>
                  <a:srgbClr val="FFFFFF"/>
                </a:solidFill>
                <a:latin typeface="HK Grotesk Light"/>
              </a:rPr>
              <a:t>Land and Water Area of States. (2020, August 5). Retrieved from Infoplease: </a:t>
            </a:r>
            <a:r>
              <a:rPr lang="en-US" u="sng" dirty="0">
                <a:solidFill>
                  <a:srgbClr val="FFFFFF"/>
                </a:solidFill>
                <a:latin typeface="HK Grotesk Light"/>
                <a:hlinkClick r:id="rId5" tooltip="https://www.infoplease.com/us/states/land-and-water-area-of-states"/>
              </a:rPr>
              <a:t>https://www.infoplease.com/us/states/land-and-water-area-of-states</a:t>
            </a:r>
          </a:p>
          <a:p>
            <a:pPr marL="604519" lvl="1" indent="-302260">
              <a:lnSpc>
                <a:spcPts val="3919"/>
              </a:lnSpc>
              <a:buFont typeface="Arial"/>
              <a:buChar char="•"/>
            </a:pPr>
            <a:r>
              <a:rPr lang="en-US" dirty="0">
                <a:solidFill>
                  <a:srgbClr val="FFFFFF"/>
                </a:solidFill>
                <a:latin typeface="HK Grotesk Light"/>
              </a:rPr>
              <a:t>Wine and Grape Growers in West Texas High Plains AVA. (n.d.). Retrieved from Reddy Vineyards: </a:t>
            </a:r>
            <a:r>
              <a:rPr lang="en-US" u="sng" dirty="0">
                <a:solidFill>
                  <a:srgbClr val="FFFFFF"/>
                </a:solidFill>
                <a:latin typeface="HK Grotesk Light"/>
                <a:hlinkClick r:id="rId6" tooltip="https://www.reddyvineyards.com/blog/wine-and-grape-growers-in-west-texas-high-plains-ava/"/>
              </a:rPr>
              <a:t>https://www.reddyvineyards.com/blog/wine-and-grape-growers-in-west-texas-high-plains-ava/</a:t>
            </a:r>
          </a:p>
        </p:txBody>
      </p:sp>
      <p:grpSp>
        <p:nvGrpSpPr>
          <p:cNvPr id="3" name="Group 3"/>
          <p:cNvGrpSpPr>
            <a:grpSpLocks noChangeAspect="1"/>
          </p:cNvGrpSpPr>
          <p:nvPr/>
        </p:nvGrpSpPr>
        <p:grpSpPr>
          <a:xfrm>
            <a:off x="-8445420" y="-612044"/>
            <a:ext cx="10899044" cy="10899044"/>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7"/>
              <a:stretch>
                <a:fillRect t="-12500" b="-12500"/>
              </a:stretch>
            </a:blipFill>
          </p:spPr>
        </p:sp>
      </p:grpSp>
      <p:sp>
        <p:nvSpPr>
          <p:cNvPr id="5" name="TextBox 5"/>
          <p:cNvSpPr txBox="1"/>
          <p:nvPr/>
        </p:nvSpPr>
        <p:spPr>
          <a:xfrm>
            <a:off x="3049845" y="2628900"/>
            <a:ext cx="10566400" cy="863600"/>
          </a:xfrm>
          <a:prstGeom prst="rect">
            <a:avLst/>
          </a:prstGeom>
        </p:spPr>
        <p:txBody>
          <a:bodyPr lIns="0" tIns="0" rIns="0" bIns="0" rtlCol="0" anchor="t">
            <a:spAutoFit/>
          </a:bodyPr>
          <a:lstStyle/>
          <a:p>
            <a:pPr marL="0" lvl="0" indent="0">
              <a:lnSpc>
                <a:spcPts val="7000"/>
              </a:lnSpc>
              <a:spcBef>
                <a:spcPct val="0"/>
              </a:spcBef>
            </a:pPr>
            <a:r>
              <a:rPr lang="en-US" sz="5000" dirty="0">
                <a:solidFill>
                  <a:srgbClr val="D6A781"/>
                </a:solidFill>
                <a:latin typeface="HK Grotesk Bold"/>
              </a:rPr>
              <a:t>Reference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grpSp>
        <p:nvGrpSpPr>
          <p:cNvPr id="2" name="Group 2"/>
          <p:cNvGrpSpPr/>
          <p:nvPr/>
        </p:nvGrpSpPr>
        <p:grpSpPr>
          <a:xfrm>
            <a:off x="0" y="2630446"/>
            <a:ext cx="18288000" cy="5800811"/>
            <a:chOff x="0" y="0"/>
            <a:chExt cx="24384000" cy="7734415"/>
          </a:xfrm>
        </p:grpSpPr>
        <p:pic>
          <p:nvPicPr>
            <p:cNvPr id="3" name="Picture 3"/>
            <p:cNvPicPr>
              <a:picLocks noChangeAspect="1"/>
            </p:cNvPicPr>
            <p:nvPr/>
          </p:nvPicPr>
          <p:blipFill>
            <a:blip r:embed="rId2"/>
            <a:srcRect t="24514" b="27930"/>
            <a:stretch>
              <a:fillRect/>
            </a:stretch>
          </p:blipFill>
          <p:spPr>
            <a:xfrm>
              <a:off x="0" y="0"/>
              <a:ext cx="24384000" cy="7734415"/>
            </a:xfrm>
            <a:prstGeom prst="rect">
              <a:avLst/>
            </a:prstGeom>
          </p:spPr>
        </p:pic>
      </p:grpSp>
      <p:sp>
        <p:nvSpPr>
          <p:cNvPr id="4" name="TextBox 4"/>
          <p:cNvSpPr txBox="1"/>
          <p:nvPr/>
        </p:nvSpPr>
        <p:spPr>
          <a:xfrm>
            <a:off x="3124200" y="885825"/>
            <a:ext cx="12039600" cy="1235712"/>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D6A781"/>
                </a:solidFill>
                <a:latin typeface="HK Grotesk Bold"/>
              </a:rPr>
              <a:t>Thank you</a:t>
            </a:r>
          </a:p>
        </p:txBody>
      </p:sp>
      <p:sp>
        <p:nvSpPr>
          <p:cNvPr id="5" name="TextBox 5"/>
          <p:cNvSpPr txBox="1"/>
          <p:nvPr/>
        </p:nvSpPr>
        <p:spPr>
          <a:xfrm>
            <a:off x="3441429" y="8883015"/>
            <a:ext cx="11405142"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Any question?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6A7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914258" y="2673073"/>
            <a:ext cx="5776001" cy="5426841"/>
          </a:xfrm>
          <a:prstGeom prst="rect">
            <a:avLst/>
          </a:prstGeom>
        </p:spPr>
      </p:pic>
      <p:sp>
        <p:nvSpPr>
          <p:cNvPr id="3" name="TextBox 3"/>
          <p:cNvSpPr txBox="1"/>
          <p:nvPr/>
        </p:nvSpPr>
        <p:spPr>
          <a:xfrm>
            <a:off x="1028700" y="885825"/>
            <a:ext cx="13436600" cy="1236345"/>
          </a:xfrm>
          <a:prstGeom prst="rect">
            <a:avLst/>
          </a:prstGeom>
        </p:spPr>
        <p:txBody>
          <a:bodyPr lIns="0" tIns="0" rIns="0" bIns="0" rtlCol="0" anchor="t">
            <a:spAutoFit/>
          </a:bodyPr>
          <a:lstStyle/>
          <a:p>
            <a:pPr marL="0" lvl="0" indent="0">
              <a:lnSpc>
                <a:spcPts val="10080"/>
              </a:lnSpc>
              <a:spcBef>
                <a:spcPct val="0"/>
              </a:spcBef>
            </a:pPr>
            <a:r>
              <a:rPr lang="en-US" sz="7200">
                <a:solidFill>
                  <a:srgbClr val="0D203B"/>
                </a:solidFill>
                <a:latin typeface="HK Grotesk Bold"/>
              </a:rPr>
              <a:t>About Dataset</a:t>
            </a:r>
          </a:p>
        </p:txBody>
      </p:sp>
      <p:sp>
        <p:nvSpPr>
          <p:cNvPr id="4" name="TextBox 4"/>
          <p:cNvSpPr txBox="1"/>
          <p:nvPr/>
        </p:nvSpPr>
        <p:spPr>
          <a:xfrm>
            <a:off x="1028700" y="2615923"/>
            <a:ext cx="10415566" cy="5929630"/>
          </a:xfrm>
          <a:prstGeom prst="rect">
            <a:avLst/>
          </a:prstGeom>
        </p:spPr>
        <p:txBody>
          <a:bodyPr lIns="0" tIns="0" rIns="0" bIns="0" rtlCol="0" anchor="t">
            <a:spAutoFit/>
          </a:bodyPr>
          <a:lstStyle/>
          <a:p>
            <a:pPr algn="just">
              <a:lnSpc>
                <a:spcPts val="3919"/>
              </a:lnSpc>
            </a:pPr>
            <a:r>
              <a:rPr lang="en-US" sz="2799">
                <a:solidFill>
                  <a:srgbClr val="0D203B"/>
                </a:solidFill>
                <a:latin typeface="HK Grotesk Light"/>
              </a:rPr>
              <a:t>Dataset ini merupakan dataset customer personality yang dimiliki oleh supermarket dari tahun 2012 - 2014. Dataset ini dibagi menjadi 4 kategori, yaitu data customer, product yang dibeli, promosi yang di ambil, dan platform yang digunakan.</a:t>
            </a:r>
          </a:p>
          <a:p>
            <a:pPr algn="just">
              <a:lnSpc>
                <a:spcPts val="3919"/>
              </a:lnSpc>
            </a:pPr>
            <a:endParaRPr lang="en-US" sz="2799">
              <a:solidFill>
                <a:srgbClr val="0D203B"/>
              </a:solidFill>
              <a:latin typeface="HK Grotesk Light"/>
            </a:endParaRPr>
          </a:p>
          <a:p>
            <a:pPr algn="just">
              <a:lnSpc>
                <a:spcPts val="3919"/>
              </a:lnSpc>
            </a:pPr>
            <a:r>
              <a:rPr lang="en-US" sz="2799">
                <a:solidFill>
                  <a:srgbClr val="0D203B"/>
                </a:solidFill>
                <a:latin typeface="HK Grotesk Light"/>
              </a:rPr>
              <a:t>Berdasarkan hasil riset yang telah dilakukan, ditemukan bahwa dataset ini diupload oleh Akash Patel (seorang pengajar di Texas) di Kaggle. Oleh karena itu, selanjutnya akan diasumsikan bahwa dataset ini adalah dataset salah satu supermarket yang ada di Texas. Adapun hal-hal yang akan dapat mendukung asumsi ini akan di jelaskan di bagian analisa.</a:t>
            </a:r>
          </a:p>
          <a:p>
            <a:pPr marL="0" lvl="0" indent="0" algn="just">
              <a:lnSpc>
                <a:spcPts val="3919"/>
              </a:lnSpc>
              <a:spcBef>
                <a:spcPct val="0"/>
              </a:spcBef>
            </a:pPr>
            <a:endParaRPr lang="en-US" sz="2799">
              <a:solidFill>
                <a:srgbClr val="0D203B"/>
              </a:solidFill>
              <a:latin typeface="HK Grotesk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sp>
        <p:nvSpPr>
          <p:cNvPr id="2" name="TextBox 2"/>
          <p:cNvSpPr txBox="1"/>
          <p:nvPr/>
        </p:nvSpPr>
        <p:spPr>
          <a:xfrm>
            <a:off x="1455794" y="1381574"/>
            <a:ext cx="15376412" cy="123634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D6A781"/>
                </a:solidFill>
                <a:latin typeface="HK Grotesk Bold"/>
              </a:rPr>
              <a:t>Background and Problem Statement</a:t>
            </a:r>
          </a:p>
        </p:txBody>
      </p:sp>
      <p:sp>
        <p:nvSpPr>
          <p:cNvPr id="3" name="TextBox 3"/>
          <p:cNvSpPr txBox="1"/>
          <p:nvPr/>
        </p:nvSpPr>
        <p:spPr>
          <a:xfrm>
            <a:off x="1455794" y="4055472"/>
            <a:ext cx="15376412" cy="3453130"/>
          </a:xfrm>
          <a:prstGeom prst="rect">
            <a:avLst/>
          </a:prstGeom>
        </p:spPr>
        <p:txBody>
          <a:bodyPr lIns="0" tIns="0" rIns="0" bIns="0" rtlCol="0" anchor="t">
            <a:spAutoFit/>
          </a:bodyPr>
          <a:lstStyle/>
          <a:p>
            <a:pPr>
              <a:lnSpc>
                <a:spcPts val="3919"/>
              </a:lnSpc>
            </a:pPr>
            <a:r>
              <a:rPr lang="en-US" sz="2799">
                <a:solidFill>
                  <a:srgbClr val="FFFFFF"/>
                </a:solidFill>
                <a:latin typeface="HK Grotesk Light"/>
              </a:rPr>
              <a:t>Sebuah supermarket di Texas menjual beberapa jenis product yakni wine, meat, fish, fruit, sweet dan gold product. Supermarket ini telah melakukan pendataan terhadap customernya sejak tahun 2012 hingga 2014 dan ingin mengevaluasi tingkat penjualan produk 3 tahun belakangan ini.</a:t>
            </a:r>
          </a:p>
          <a:p>
            <a:pPr>
              <a:lnSpc>
                <a:spcPts val="3919"/>
              </a:lnSpc>
            </a:pPr>
            <a:endParaRPr lang="en-US" sz="2799">
              <a:solidFill>
                <a:srgbClr val="FFFFFF"/>
              </a:solidFill>
              <a:latin typeface="HK Grotesk Light"/>
            </a:endParaRPr>
          </a:p>
          <a:p>
            <a:pPr marL="0" lvl="0" indent="0">
              <a:lnSpc>
                <a:spcPts val="3919"/>
              </a:lnSpc>
              <a:spcBef>
                <a:spcPct val="0"/>
              </a:spcBef>
            </a:pPr>
            <a:r>
              <a:rPr lang="en-US" sz="2799">
                <a:solidFill>
                  <a:srgbClr val="FFFFFF"/>
                </a:solidFill>
                <a:latin typeface="HK Grotesk Light"/>
              </a:rPr>
              <a:t>Purchasing Manager/Procurement Manager Supermarket ingin mengetahui bagaimana cara meningkatkan penjualan produk supermarket sekaligus menarik lebih banyak customer melalui produk yang dijual oleh supermarket.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8900" y="3783432"/>
            <a:ext cx="18376900" cy="10336877"/>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3566" r="-3566"/>
              </a:stretch>
            </a:blipFill>
          </p:spPr>
        </p:sp>
      </p:grpSp>
      <p:sp>
        <p:nvSpPr>
          <p:cNvPr id="4" name="TextBox 4"/>
          <p:cNvSpPr txBox="1"/>
          <p:nvPr/>
        </p:nvSpPr>
        <p:spPr>
          <a:xfrm>
            <a:off x="1028700" y="337185"/>
            <a:ext cx="16230600" cy="1240155"/>
          </a:xfrm>
          <a:prstGeom prst="rect">
            <a:avLst/>
          </a:prstGeom>
        </p:spPr>
        <p:txBody>
          <a:bodyPr lIns="0" tIns="0" rIns="0" bIns="0" rtlCol="0" anchor="t">
            <a:spAutoFit/>
          </a:bodyPr>
          <a:lstStyle/>
          <a:p>
            <a:pPr marL="0" lvl="0" indent="0">
              <a:lnSpc>
                <a:spcPts val="10080"/>
              </a:lnSpc>
              <a:spcBef>
                <a:spcPct val="0"/>
              </a:spcBef>
            </a:pPr>
            <a:r>
              <a:rPr lang="en-US" sz="7200">
                <a:solidFill>
                  <a:srgbClr val="D6A781"/>
                </a:solidFill>
                <a:latin typeface="HK Grotesk Bold"/>
              </a:rPr>
              <a:t>Strategy</a:t>
            </a:r>
          </a:p>
        </p:txBody>
      </p:sp>
      <p:sp>
        <p:nvSpPr>
          <p:cNvPr id="5" name="TextBox 5"/>
          <p:cNvSpPr txBox="1"/>
          <p:nvPr/>
        </p:nvSpPr>
        <p:spPr>
          <a:xfrm>
            <a:off x="1028700" y="1915846"/>
            <a:ext cx="15376412" cy="1471930"/>
          </a:xfrm>
          <a:prstGeom prst="rect">
            <a:avLst/>
          </a:prstGeom>
        </p:spPr>
        <p:txBody>
          <a:bodyPr lIns="0" tIns="0" rIns="0" bIns="0" rtlCol="0" anchor="t">
            <a:spAutoFit/>
          </a:bodyPr>
          <a:lstStyle/>
          <a:p>
            <a:pPr>
              <a:lnSpc>
                <a:spcPts val="3919"/>
              </a:lnSpc>
            </a:pPr>
            <a:r>
              <a:rPr lang="en-US" sz="2799">
                <a:solidFill>
                  <a:srgbClr val="FFFFFF"/>
                </a:solidFill>
                <a:latin typeface="HK Grotesk Light"/>
              </a:rPr>
              <a:t>1. Meningkatkan penjualan produk yang total penjualannya rendah.</a:t>
            </a:r>
          </a:p>
          <a:p>
            <a:pPr>
              <a:lnSpc>
                <a:spcPts val="3919"/>
              </a:lnSpc>
            </a:pPr>
            <a:r>
              <a:rPr lang="en-US" sz="2799">
                <a:solidFill>
                  <a:srgbClr val="FFFFFF"/>
                </a:solidFill>
                <a:latin typeface="HK Grotesk Light"/>
              </a:rPr>
              <a:t>2. Menambah produk yang memiliki potensi tinggi yang dapat menarik lebih banyak customer.</a:t>
            </a:r>
          </a:p>
          <a:p>
            <a:pPr marL="0" lvl="0" indent="0">
              <a:lnSpc>
                <a:spcPts val="3919"/>
              </a:lnSpc>
              <a:spcBef>
                <a:spcPct val="0"/>
              </a:spcBef>
            </a:pPr>
            <a:endParaRPr lang="en-US" sz="2799">
              <a:solidFill>
                <a:srgbClr val="FFFFFF"/>
              </a:solidFill>
              <a:latin typeface="HK Grotesk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0434" y="1899703"/>
            <a:ext cx="10400565" cy="7360819"/>
          </a:xfrm>
          <a:prstGeom prst="rect">
            <a:avLst/>
          </a:prstGeom>
        </p:spPr>
      </p:pic>
      <p:pic>
        <p:nvPicPr>
          <p:cNvPr id="3" name="Picture 3"/>
          <p:cNvPicPr>
            <a:picLocks noChangeAspect="1"/>
          </p:cNvPicPr>
          <p:nvPr/>
        </p:nvPicPr>
        <p:blipFill>
          <a:blip r:embed="rId3"/>
          <a:srcRect/>
          <a:stretch>
            <a:fillRect/>
          </a:stretch>
        </p:blipFill>
        <p:spPr>
          <a:xfrm>
            <a:off x="11850624" y="1852470"/>
            <a:ext cx="5349499" cy="4070084"/>
          </a:xfrm>
          <a:prstGeom prst="rect">
            <a:avLst/>
          </a:prstGeom>
        </p:spPr>
      </p:pic>
      <p:pic>
        <p:nvPicPr>
          <p:cNvPr id="4" name="Picture 4"/>
          <p:cNvPicPr>
            <a:picLocks noChangeAspect="1"/>
          </p:cNvPicPr>
          <p:nvPr/>
        </p:nvPicPr>
        <p:blipFill>
          <a:blip r:embed="rId4"/>
          <a:srcRect/>
          <a:stretch>
            <a:fillRect/>
          </a:stretch>
        </p:blipFill>
        <p:spPr>
          <a:xfrm>
            <a:off x="11129042" y="6628021"/>
            <a:ext cx="2863739" cy="1907966"/>
          </a:xfrm>
          <a:prstGeom prst="rect">
            <a:avLst/>
          </a:prstGeom>
        </p:spPr>
      </p:pic>
      <p:pic>
        <p:nvPicPr>
          <p:cNvPr id="5" name="Picture 5"/>
          <p:cNvPicPr>
            <a:picLocks noChangeAspect="1"/>
          </p:cNvPicPr>
          <p:nvPr/>
        </p:nvPicPr>
        <p:blipFill>
          <a:blip r:embed="rId5"/>
          <a:srcRect/>
          <a:stretch>
            <a:fillRect/>
          </a:stretch>
        </p:blipFill>
        <p:spPr>
          <a:xfrm>
            <a:off x="15354175" y="6628021"/>
            <a:ext cx="2620549" cy="1965412"/>
          </a:xfrm>
          <a:prstGeom prst="rect">
            <a:avLst/>
          </a:prstGeom>
        </p:spPr>
      </p:pic>
      <p:pic>
        <p:nvPicPr>
          <p:cNvPr id="6" name="Picture 6"/>
          <p:cNvPicPr>
            <a:picLocks noChangeAspect="1"/>
          </p:cNvPicPr>
          <p:nvPr/>
        </p:nvPicPr>
        <p:blipFill>
          <a:blip r:embed="rId6"/>
          <a:srcRect/>
          <a:stretch>
            <a:fillRect/>
          </a:stretch>
        </p:blipFill>
        <p:spPr>
          <a:xfrm>
            <a:off x="13497275" y="6239930"/>
            <a:ext cx="2056197" cy="2741595"/>
          </a:xfrm>
          <a:prstGeom prst="rect">
            <a:avLst/>
          </a:prstGeom>
        </p:spPr>
      </p:pic>
      <p:sp>
        <p:nvSpPr>
          <p:cNvPr id="7" name="TextBox 7"/>
          <p:cNvSpPr txBox="1"/>
          <p:nvPr/>
        </p:nvSpPr>
        <p:spPr>
          <a:xfrm>
            <a:off x="1028700" y="356883"/>
            <a:ext cx="16230600" cy="755002"/>
          </a:xfrm>
          <a:prstGeom prst="rect">
            <a:avLst/>
          </a:prstGeom>
        </p:spPr>
        <p:txBody>
          <a:bodyPr lIns="0" tIns="0" rIns="0" bIns="0" rtlCol="0" anchor="t">
            <a:spAutoFit/>
          </a:bodyPr>
          <a:lstStyle/>
          <a:p>
            <a:pPr marL="0" lvl="0" indent="0">
              <a:lnSpc>
                <a:spcPts val="6160"/>
              </a:lnSpc>
              <a:spcBef>
                <a:spcPct val="0"/>
              </a:spcBef>
            </a:pPr>
            <a:r>
              <a:rPr lang="en-US" sz="4400">
                <a:solidFill>
                  <a:srgbClr val="D6A781"/>
                </a:solidFill>
                <a:latin typeface="HK Grotesk Bold"/>
              </a:rPr>
              <a:t>Meningkatkan penjualan produk yang total penjualannya rendah.</a:t>
            </a:r>
          </a:p>
        </p:txBody>
      </p:sp>
      <p:sp>
        <p:nvSpPr>
          <p:cNvPr id="8" name="TextBox 8"/>
          <p:cNvSpPr txBox="1"/>
          <p:nvPr/>
        </p:nvSpPr>
        <p:spPr>
          <a:xfrm>
            <a:off x="11042254" y="8536283"/>
            <a:ext cx="2455021"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Port Aransas</a:t>
            </a:r>
          </a:p>
        </p:txBody>
      </p:sp>
      <p:sp>
        <p:nvSpPr>
          <p:cNvPr id="9" name="TextBox 9"/>
          <p:cNvSpPr txBox="1"/>
          <p:nvPr/>
        </p:nvSpPr>
        <p:spPr>
          <a:xfrm>
            <a:off x="13297863" y="9053195"/>
            <a:ext cx="2455021"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Galveston</a:t>
            </a:r>
          </a:p>
        </p:txBody>
      </p:sp>
      <p:sp>
        <p:nvSpPr>
          <p:cNvPr id="10" name="TextBox 10"/>
          <p:cNvSpPr txBox="1"/>
          <p:nvPr/>
        </p:nvSpPr>
        <p:spPr>
          <a:xfrm>
            <a:off x="15553472" y="8629015"/>
            <a:ext cx="2455021"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Corpus Christi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0434" y="1899703"/>
            <a:ext cx="10400565" cy="7360819"/>
          </a:xfrm>
          <a:prstGeom prst="rect">
            <a:avLst/>
          </a:prstGeom>
        </p:spPr>
      </p:pic>
      <p:sp>
        <p:nvSpPr>
          <p:cNvPr id="3" name="TextBox 3"/>
          <p:cNvSpPr txBox="1"/>
          <p:nvPr/>
        </p:nvSpPr>
        <p:spPr>
          <a:xfrm>
            <a:off x="1028700" y="356883"/>
            <a:ext cx="16230600" cy="755002"/>
          </a:xfrm>
          <a:prstGeom prst="rect">
            <a:avLst/>
          </a:prstGeom>
        </p:spPr>
        <p:txBody>
          <a:bodyPr lIns="0" tIns="0" rIns="0" bIns="0" rtlCol="0" anchor="t">
            <a:spAutoFit/>
          </a:bodyPr>
          <a:lstStyle/>
          <a:p>
            <a:pPr marL="0" lvl="0" indent="0">
              <a:lnSpc>
                <a:spcPts val="6160"/>
              </a:lnSpc>
              <a:spcBef>
                <a:spcPct val="0"/>
              </a:spcBef>
            </a:pPr>
            <a:r>
              <a:rPr lang="en-US" sz="4400">
                <a:solidFill>
                  <a:srgbClr val="D6A781"/>
                </a:solidFill>
                <a:latin typeface="HK Grotesk Bold"/>
              </a:rPr>
              <a:t>Meningkatkan penjualan produk yang total penjualannya rendah.</a:t>
            </a:r>
          </a:p>
        </p:txBody>
      </p:sp>
      <p:pic>
        <p:nvPicPr>
          <p:cNvPr id="4" name="Picture 4"/>
          <p:cNvPicPr>
            <a:picLocks noChangeAspect="1"/>
          </p:cNvPicPr>
          <p:nvPr/>
        </p:nvPicPr>
        <p:blipFill>
          <a:blip r:embed="rId3"/>
          <a:srcRect/>
          <a:stretch>
            <a:fillRect/>
          </a:stretch>
        </p:blipFill>
        <p:spPr>
          <a:xfrm>
            <a:off x="11517862" y="2947083"/>
            <a:ext cx="5858764" cy="4392835"/>
          </a:xfrm>
          <a:prstGeom prst="rect">
            <a:avLst/>
          </a:prstGeom>
        </p:spPr>
      </p:pic>
      <p:sp>
        <p:nvSpPr>
          <p:cNvPr id="5" name="TextBox 5"/>
          <p:cNvSpPr txBox="1"/>
          <p:nvPr/>
        </p:nvSpPr>
        <p:spPr>
          <a:xfrm>
            <a:off x="12308167" y="7646436"/>
            <a:ext cx="4278153"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Texas Seafood Festival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0434" y="1899703"/>
            <a:ext cx="10400565" cy="7360819"/>
          </a:xfrm>
          <a:prstGeom prst="rect">
            <a:avLst/>
          </a:prstGeom>
        </p:spPr>
      </p:pic>
      <p:pic>
        <p:nvPicPr>
          <p:cNvPr id="3" name="Picture 3"/>
          <p:cNvPicPr>
            <a:picLocks noChangeAspect="1"/>
          </p:cNvPicPr>
          <p:nvPr/>
        </p:nvPicPr>
        <p:blipFill>
          <a:blip r:embed="rId3"/>
          <a:srcRect/>
          <a:stretch>
            <a:fillRect/>
          </a:stretch>
        </p:blipFill>
        <p:spPr>
          <a:xfrm>
            <a:off x="11322011" y="6997752"/>
            <a:ext cx="3116053" cy="2060881"/>
          </a:xfrm>
          <a:prstGeom prst="rect">
            <a:avLst/>
          </a:prstGeom>
        </p:spPr>
      </p:pic>
      <p:pic>
        <p:nvPicPr>
          <p:cNvPr id="4" name="Picture 4"/>
          <p:cNvPicPr>
            <a:picLocks noChangeAspect="1"/>
          </p:cNvPicPr>
          <p:nvPr/>
        </p:nvPicPr>
        <p:blipFill>
          <a:blip r:embed="rId4"/>
          <a:srcRect/>
          <a:stretch>
            <a:fillRect/>
          </a:stretch>
        </p:blipFill>
        <p:spPr>
          <a:xfrm>
            <a:off x="14589783" y="4279872"/>
            <a:ext cx="3107667" cy="2330750"/>
          </a:xfrm>
          <a:prstGeom prst="rect">
            <a:avLst/>
          </a:prstGeom>
        </p:spPr>
      </p:pic>
      <p:pic>
        <p:nvPicPr>
          <p:cNvPr id="5" name="Picture 5"/>
          <p:cNvPicPr>
            <a:picLocks noChangeAspect="1"/>
          </p:cNvPicPr>
          <p:nvPr/>
        </p:nvPicPr>
        <p:blipFill>
          <a:blip r:embed="rId5"/>
          <a:srcRect/>
          <a:stretch>
            <a:fillRect/>
          </a:stretch>
        </p:blipFill>
        <p:spPr>
          <a:xfrm>
            <a:off x="11322011" y="1911363"/>
            <a:ext cx="3116053" cy="2080478"/>
          </a:xfrm>
          <a:prstGeom prst="rect">
            <a:avLst/>
          </a:prstGeom>
        </p:spPr>
      </p:pic>
      <p:sp>
        <p:nvSpPr>
          <p:cNvPr id="6" name="TextBox 6"/>
          <p:cNvSpPr txBox="1"/>
          <p:nvPr/>
        </p:nvSpPr>
        <p:spPr>
          <a:xfrm>
            <a:off x="1028700" y="356883"/>
            <a:ext cx="16230600" cy="755002"/>
          </a:xfrm>
          <a:prstGeom prst="rect">
            <a:avLst/>
          </a:prstGeom>
        </p:spPr>
        <p:txBody>
          <a:bodyPr lIns="0" tIns="0" rIns="0" bIns="0" rtlCol="0" anchor="t">
            <a:spAutoFit/>
          </a:bodyPr>
          <a:lstStyle/>
          <a:p>
            <a:pPr marL="0" lvl="0" indent="0">
              <a:lnSpc>
                <a:spcPts val="6160"/>
              </a:lnSpc>
              <a:spcBef>
                <a:spcPct val="0"/>
              </a:spcBef>
            </a:pPr>
            <a:r>
              <a:rPr lang="en-US" sz="4400">
                <a:solidFill>
                  <a:srgbClr val="D6A781"/>
                </a:solidFill>
                <a:latin typeface="HK Grotesk Bold"/>
              </a:rPr>
              <a:t>Meningkatkan penjualan produk yang total penjualannya rendah.</a:t>
            </a:r>
          </a:p>
        </p:txBody>
      </p:sp>
      <p:sp>
        <p:nvSpPr>
          <p:cNvPr id="7" name="TextBox 7"/>
          <p:cNvSpPr txBox="1"/>
          <p:nvPr/>
        </p:nvSpPr>
        <p:spPr>
          <a:xfrm>
            <a:off x="14648752" y="7758952"/>
            <a:ext cx="2455021" cy="481330"/>
          </a:xfrm>
          <a:prstGeom prst="rect">
            <a:avLst/>
          </a:prstGeom>
        </p:spPr>
        <p:txBody>
          <a:bodyPr lIns="0" tIns="0" rIns="0" bIns="0" rtlCol="0" anchor="t">
            <a:spAutoFit/>
          </a:bodyPr>
          <a:lstStyle/>
          <a:p>
            <a:pPr marL="0" lvl="0" indent="0">
              <a:lnSpc>
                <a:spcPts val="3919"/>
              </a:lnSpc>
              <a:spcBef>
                <a:spcPct val="0"/>
              </a:spcBef>
            </a:pPr>
            <a:r>
              <a:rPr lang="en-US" sz="2800">
                <a:solidFill>
                  <a:srgbClr val="FFFFFF"/>
                </a:solidFill>
                <a:latin typeface="HK Grotesk Light"/>
              </a:rPr>
              <a:t>Hill Country</a:t>
            </a:r>
          </a:p>
        </p:txBody>
      </p:sp>
      <p:sp>
        <p:nvSpPr>
          <p:cNvPr id="8" name="TextBox 8"/>
          <p:cNvSpPr txBox="1"/>
          <p:nvPr/>
        </p:nvSpPr>
        <p:spPr>
          <a:xfrm>
            <a:off x="14648752" y="2682362"/>
            <a:ext cx="2455021"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Fredericksburg</a:t>
            </a:r>
          </a:p>
        </p:txBody>
      </p:sp>
      <p:sp>
        <p:nvSpPr>
          <p:cNvPr id="9" name="TextBox 9"/>
          <p:cNvSpPr txBox="1"/>
          <p:nvPr/>
        </p:nvSpPr>
        <p:spPr>
          <a:xfrm>
            <a:off x="11983042" y="4928357"/>
            <a:ext cx="2455021" cy="976630"/>
          </a:xfrm>
          <a:prstGeom prst="rect">
            <a:avLst/>
          </a:prstGeom>
        </p:spPr>
        <p:txBody>
          <a:bodyPr lIns="0" tIns="0" rIns="0" bIns="0" rtlCol="0" anchor="t">
            <a:spAutoFit/>
          </a:bodyPr>
          <a:lstStyle/>
          <a:p>
            <a:pPr marL="0" lvl="0" indent="0" algn="r">
              <a:lnSpc>
                <a:spcPts val="3919"/>
              </a:lnSpc>
              <a:spcBef>
                <a:spcPct val="0"/>
              </a:spcBef>
            </a:pPr>
            <a:r>
              <a:rPr lang="en-US" sz="2800">
                <a:solidFill>
                  <a:srgbClr val="FFFFFF"/>
                </a:solidFill>
                <a:latin typeface="HK Grotesk Light"/>
              </a:rPr>
              <a:t>Texas High Plains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7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60434" y="1899703"/>
            <a:ext cx="10400565" cy="7360819"/>
          </a:xfrm>
          <a:prstGeom prst="rect">
            <a:avLst/>
          </a:prstGeom>
        </p:spPr>
      </p:pic>
      <p:pic>
        <p:nvPicPr>
          <p:cNvPr id="3" name="Picture 3"/>
          <p:cNvPicPr>
            <a:picLocks noChangeAspect="1"/>
          </p:cNvPicPr>
          <p:nvPr/>
        </p:nvPicPr>
        <p:blipFill>
          <a:blip r:embed="rId3"/>
          <a:srcRect/>
          <a:stretch>
            <a:fillRect/>
          </a:stretch>
        </p:blipFill>
        <p:spPr>
          <a:xfrm>
            <a:off x="11717223" y="2423717"/>
            <a:ext cx="2304662" cy="1872538"/>
          </a:xfrm>
          <a:prstGeom prst="rect">
            <a:avLst/>
          </a:prstGeom>
        </p:spPr>
      </p:pic>
      <p:pic>
        <p:nvPicPr>
          <p:cNvPr id="4" name="Picture 4"/>
          <p:cNvPicPr>
            <a:picLocks noChangeAspect="1"/>
          </p:cNvPicPr>
          <p:nvPr/>
        </p:nvPicPr>
        <p:blipFill>
          <a:blip r:embed="rId4"/>
          <a:srcRect/>
          <a:stretch>
            <a:fillRect/>
          </a:stretch>
        </p:blipFill>
        <p:spPr>
          <a:xfrm>
            <a:off x="14753161" y="2423717"/>
            <a:ext cx="2496717" cy="1872538"/>
          </a:xfrm>
          <a:prstGeom prst="rect">
            <a:avLst/>
          </a:prstGeom>
        </p:spPr>
      </p:pic>
      <p:pic>
        <p:nvPicPr>
          <p:cNvPr id="5" name="Picture 5"/>
          <p:cNvPicPr>
            <a:picLocks noChangeAspect="1"/>
          </p:cNvPicPr>
          <p:nvPr/>
        </p:nvPicPr>
        <p:blipFill>
          <a:blip r:embed="rId5"/>
          <a:srcRect/>
          <a:stretch>
            <a:fillRect/>
          </a:stretch>
        </p:blipFill>
        <p:spPr>
          <a:xfrm>
            <a:off x="14774008" y="6636353"/>
            <a:ext cx="2485292" cy="1599776"/>
          </a:xfrm>
          <a:prstGeom prst="rect">
            <a:avLst/>
          </a:prstGeom>
        </p:spPr>
      </p:pic>
      <p:pic>
        <p:nvPicPr>
          <p:cNvPr id="6" name="Picture 6"/>
          <p:cNvPicPr>
            <a:picLocks noChangeAspect="1"/>
          </p:cNvPicPr>
          <p:nvPr/>
        </p:nvPicPr>
        <p:blipFill>
          <a:blip r:embed="rId6"/>
          <a:srcRect l="15950"/>
          <a:stretch>
            <a:fillRect/>
          </a:stretch>
        </p:blipFill>
        <p:spPr>
          <a:xfrm>
            <a:off x="11717223" y="6636353"/>
            <a:ext cx="2379841" cy="1599776"/>
          </a:xfrm>
          <a:prstGeom prst="rect">
            <a:avLst/>
          </a:prstGeom>
        </p:spPr>
      </p:pic>
      <p:sp>
        <p:nvSpPr>
          <p:cNvPr id="7" name="TextBox 7"/>
          <p:cNvSpPr txBox="1"/>
          <p:nvPr/>
        </p:nvSpPr>
        <p:spPr>
          <a:xfrm>
            <a:off x="1028700" y="356883"/>
            <a:ext cx="16230600" cy="755002"/>
          </a:xfrm>
          <a:prstGeom prst="rect">
            <a:avLst/>
          </a:prstGeom>
        </p:spPr>
        <p:txBody>
          <a:bodyPr lIns="0" tIns="0" rIns="0" bIns="0" rtlCol="0" anchor="t">
            <a:spAutoFit/>
          </a:bodyPr>
          <a:lstStyle/>
          <a:p>
            <a:pPr marL="0" lvl="0" indent="0">
              <a:lnSpc>
                <a:spcPts val="6160"/>
              </a:lnSpc>
              <a:spcBef>
                <a:spcPct val="0"/>
              </a:spcBef>
            </a:pPr>
            <a:r>
              <a:rPr lang="en-US" sz="4400">
                <a:solidFill>
                  <a:srgbClr val="D6A781"/>
                </a:solidFill>
                <a:latin typeface="HK Grotesk Bold"/>
              </a:rPr>
              <a:t>Meningkatkan penjualan produk yang total penjualannya rendah.</a:t>
            </a:r>
          </a:p>
        </p:txBody>
      </p:sp>
      <p:sp>
        <p:nvSpPr>
          <p:cNvPr id="8" name="TextBox 8"/>
          <p:cNvSpPr txBox="1"/>
          <p:nvPr/>
        </p:nvSpPr>
        <p:spPr>
          <a:xfrm>
            <a:off x="14097064" y="2821505"/>
            <a:ext cx="579897" cy="962662"/>
          </a:xfrm>
          <a:prstGeom prst="rect">
            <a:avLst/>
          </a:prstGeom>
        </p:spPr>
        <p:txBody>
          <a:bodyPr lIns="0" tIns="0" rIns="0" bIns="0" rtlCol="0" anchor="t">
            <a:spAutoFit/>
          </a:bodyPr>
          <a:lstStyle/>
          <a:p>
            <a:pPr marL="0" lvl="0" indent="0" algn="ctr">
              <a:lnSpc>
                <a:spcPts val="7839"/>
              </a:lnSpc>
              <a:spcBef>
                <a:spcPct val="0"/>
              </a:spcBef>
            </a:pPr>
            <a:r>
              <a:rPr lang="en-US" sz="5599">
                <a:solidFill>
                  <a:srgbClr val="FFFFFF"/>
                </a:solidFill>
                <a:latin typeface="HK Grotesk Light"/>
              </a:rPr>
              <a:t>+</a:t>
            </a:r>
          </a:p>
        </p:txBody>
      </p:sp>
      <p:sp>
        <p:nvSpPr>
          <p:cNvPr id="9" name="TextBox 9"/>
          <p:cNvSpPr txBox="1"/>
          <p:nvPr/>
        </p:nvSpPr>
        <p:spPr>
          <a:xfrm>
            <a:off x="14774008" y="8255179"/>
            <a:ext cx="2455021"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Fruits</a:t>
            </a:r>
          </a:p>
        </p:txBody>
      </p:sp>
      <p:sp>
        <p:nvSpPr>
          <p:cNvPr id="10" name="TextBox 10"/>
          <p:cNvSpPr txBox="1"/>
          <p:nvPr/>
        </p:nvSpPr>
        <p:spPr>
          <a:xfrm>
            <a:off x="11642043" y="4335748"/>
            <a:ext cx="2455021"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Sweets</a:t>
            </a:r>
          </a:p>
        </p:txBody>
      </p:sp>
      <p:sp>
        <p:nvSpPr>
          <p:cNvPr id="11" name="TextBox 11"/>
          <p:cNvSpPr txBox="1"/>
          <p:nvPr/>
        </p:nvSpPr>
        <p:spPr>
          <a:xfrm>
            <a:off x="14774008" y="4335748"/>
            <a:ext cx="2455021"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Wine</a:t>
            </a:r>
          </a:p>
        </p:txBody>
      </p:sp>
      <p:sp>
        <p:nvSpPr>
          <p:cNvPr id="12" name="TextBox 12"/>
          <p:cNvSpPr txBox="1"/>
          <p:nvPr/>
        </p:nvSpPr>
        <p:spPr>
          <a:xfrm>
            <a:off x="11642043" y="8255179"/>
            <a:ext cx="2455021" cy="481330"/>
          </a:xfrm>
          <a:prstGeom prst="rect">
            <a:avLst/>
          </a:prstGeom>
        </p:spPr>
        <p:txBody>
          <a:bodyPr lIns="0" tIns="0" rIns="0" bIns="0" rtlCol="0" anchor="t">
            <a:spAutoFit/>
          </a:bodyPr>
          <a:lstStyle/>
          <a:p>
            <a:pPr marL="0" lvl="0" indent="0" algn="ctr">
              <a:lnSpc>
                <a:spcPts val="3919"/>
              </a:lnSpc>
              <a:spcBef>
                <a:spcPct val="0"/>
              </a:spcBef>
            </a:pPr>
            <a:r>
              <a:rPr lang="en-US" sz="2800">
                <a:solidFill>
                  <a:srgbClr val="FFFFFF"/>
                </a:solidFill>
                <a:latin typeface="HK Grotesk Light"/>
              </a:rPr>
              <a:t>Meat</a:t>
            </a:r>
          </a:p>
        </p:txBody>
      </p:sp>
      <p:sp>
        <p:nvSpPr>
          <p:cNvPr id="13" name="TextBox 13"/>
          <p:cNvSpPr txBox="1"/>
          <p:nvPr/>
        </p:nvSpPr>
        <p:spPr>
          <a:xfrm>
            <a:off x="14097064" y="6897760"/>
            <a:ext cx="579897" cy="962662"/>
          </a:xfrm>
          <a:prstGeom prst="rect">
            <a:avLst/>
          </a:prstGeom>
        </p:spPr>
        <p:txBody>
          <a:bodyPr lIns="0" tIns="0" rIns="0" bIns="0" rtlCol="0" anchor="t">
            <a:spAutoFit/>
          </a:bodyPr>
          <a:lstStyle/>
          <a:p>
            <a:pPr marL="0" lvl="0" indent="0" algn="ctr">
              <a:lnSpc>
                <a:spcPts val="7839"/>
              </a:lnSpc>
              <a:spcBef>
                <a:spcPct val="0"/>
              </a:spcBef>
            </a:pPr>
            <a:r>
              <a:rPr lang="en-US" sz="5599">
                <a:solidFill>
                  <a:srgbClr val="FFFFFF"/>
                </a:solidFill>
                <a:latin typeface="HK Grotesk Light"/>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6A78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74129" y="2252291"/>
            <a:ext cx="9915260" cy="7605455"/>
          </a:xfrm>
          <a:prstGeom prst="rect">
            <a:avLst/>
          </a:prstGeom>
        </p:spPr>
      </p:pic>
      <p:pic>
        <p:nvPicPr>
          <p:cNvPr id="3" name="Picture 3"/>
          <p:cNvPicPr>
            <a:picLocks noChangeAspect="1"/>
          </p:cNvPicPr>
          <p:nvPr/>
        </p:nvPicPr>
        <p:blipFill>
          <a:blip r:embed="rId3"/>
          <a:srcRect r="4361"/>
          <a:stretch>
            <a:fillRect/>
          </a:stretch>
        </p:blipFill>
        <p:spPr>
          <a:xfrm>
            <a:off x="14850722" y="5535852"/>
            <a:ext cx="2762681" cy="2166493"/>
          </a:xfrm>
          <a:prstGeom prst="rect">
            <a:avLst/>
          </a:prstGeom>
        </p:spPr>
      </p:pic>
      <p:pic>
        <p:nvPicPr>
          <p:cNvPr id="4" name="Picture 4"/>
          <p:cNvPicPr>
            <a:picLocks noChangeAspect="1"/>
          </p:cNvPicPr>
          <p:nvPr/>
        </p:nvPicPr>
        <p:blipFill>
          <a:blip r:embed="rId4"/>
          <a:srcRect/>
          <a:stretch>
            <a:fillRect/>
          </a:stretch>
        </p:blipFill>
        <p:spPr>
          <a:xfrm>
            <a:off x="10992583" y="5535852"/>
            <a:ext cx="3858139" cy="2166493"/>
          </a:xfrm>
          <a:prstGeom prst="rect">
            <a:avLst/>
          </a:prstGeom>
        </p:spPr>
      </p:pic>
      <p:pic>
        <p:nvPicPr>
          <p:cNvPr id="5" name="Picture 5"/>
          <p:cNvPicPr>
            <a:picLocks noChangeAspect="1"/>
          </p:cNvPicPr>
          <p:nvPr/>
        </p:nvPicPr>
        <p:blipFill>
          <a:blip r:embed="rId5"/>
          <a:srcRect l="4202"/>
          <a:stretch>
            <a:fillRect/>
          </a:stretch>
        </p:blipFill>
        <p:spPr>
          <a:xfrm>
            <a:off x="10992583" y="3270454"/>
            <a:ext cx="3858139" cy="2265398"/>
          </a:xfrm>
          <a:prstGeom prst="rect">
            <a:avLst/>
          </a:prstGeom>
        </p:spPr>
      </p:pic>
      <p:sp>
        <p:nvSpPr>
          <p:cNvPr id="6" name="TextBox 6"/>
          <p:cNvSpPr txBox="1"/>
          <p:nvPr/>
        </p:nvSpPr>
        <p:spPr>
          <a:xfrm>
            <a:off x="574129" y="383058"/>
            <a:ext cx="17894625" cy="2317115"/>
          </a:xfrm>
          <a:prstGeom prst="rect">
            <a:avLst/>
          </a:prstGeom>
        </p:spPr>
        <p:txBody>
          <a:bodyPr lIns="0" tIns="0" rIns="0" bIns="0" rtlCol="0" anchor="t">
            <a:spAutoFit/>
          </a:bodyPr>
          <a:lstStyle/>
          <a:p>
            <a:pPr>
              <a:lnSpc>
                <a:spcPts val="6160"/>
              </a:lnSpc>
            </a:pPr>
            <a:r>
              <a:rPr lang="en-US" sz="4400">
                <a:solidFill>
                  <a:srgbClr val="0D203B"/>
                </a:solidFill>
                <a:latin typeface="HK Grotesk Bold"/>
              </a:rPr>
              <a:t>Menambah produk yang memiliki potensi tinggi yang dapat menarik lebih banyak customer</a:t>
            </a:r>
          </a:p>
          <a:p>
            <a:pPr marL="0" lvl="0" indent="0" algn="l">
              <a:lnSpc>
                <a:spcPts val="6160"/>
              </a:lnSpc>
              <a:spcBef>
                <a:spcPct val="0"/>
              </a:spcBef>
            </a:pPr>
            <a:endParaRPr lang="en-US" sz="4400">
              <a:solidFill>
                <a:srgbClr val="0D203B"/>
              </a:solidFill>
              <a:latin typeface="HK Grotesk Bold"/>
            </a:endParaRPr>
          </a:p>
        </p:txBody>
      </p:sp>
      <p:pic>
        <p:nvPicPr>
          <p:cNvPr id="7" name="Picture 7"/>
          <p:cNvPicPr>
            <a:picLocks noChangeAspect="1"/>
          </p:cNvPicPr>
          <p:nvPr/>
        </p:nvPicPr>
        <p:blipFill>
          <a:blip r:embed="rId6"/>
          <a:srcRect/>
          <a:stretch>
            <a:fillRect/>
          </a:stretch>
        </p:blipFill>
        <p:spPr>
          <a:xfrm>
            <a:off x="14850722" y="3270454"/>
            <a:ext cx="2762681" cy="2265398"/>
          </a:xfrm>
          <a:prstGeom prst="rect">
            <a:avLst/>
          </a:prstGeom>
        </p:spPr>
      </p:pic>
      <p:sp>
        <p:nvSpPr>
          <p:cNvPr id="8" name="TextBox 8"/>
          <p:cNvSpPr txBox="1"/>
          <p:nvPr/>
        </p:nvSpPr>
        <p:spPr>
          <a:xfrm>
            <a:off x="11323198" y="7801456"/>
            <a:ext cx="5936102" cy="481330"/>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0D203B"/>
                </a:solidFill>
                <a:latin typeface="HK Grotesk Light Bold"/>
              </a:rPr>
              <a:t>Produk Peralatan Rumah Tangga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614</Words>
  <Application>Microsoft Office PowerPoint</Application>
  <PresentationFormat>Custom</PresentationFormat>
  <Paragraphs>61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HK Grotesk Light Bold</vt:lpstr>
      <vt:lpstr>HK Grotesk Bold</vt:lpstr>
      <vt:lpstr>HK Grotesk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Sederhana Biru Tua Cokelat Gelap</dc:title>
  <cp:lastModifiedBy>Harry Maulana</cp:lastModifiedBy>
  <cp:revision>2</cp:revision>
  <dcterms:created xsi:type="dcterms:W3CDTF">2006-08-16T00:00:00Z</dcterms:created>
  <dcterms:modified xsi:type="dcterms:W3CDTF">2023-06-03T16:57:07Z</dcterms:modified>
  <dc:identifier>DAFizOv5Y14</dc:identifier>
</cp:coreProperties>
</file>